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286" r:id="rId3"/>
    <p:sldId id="268" r:id="rId4"/>
    <p:sldId id="280" r:id="rId5"/>
    <p:sldId id="339" r:id="rId6"/>
    <p:sldId id="315" r:id="rId7"/>
    <p:sldId id="316" r:id="rId8"/>
    <p:sldId id="282" r:id="rId9"/>
    <p:sldId id="270" r:id="rId10"/>
    <p:sldId id="312" r:id="rId11"/>
    <p:sldId id="272" r:id="rId12"/>
    <p:sldId id="271" r:id="rId13"/>
    <p:sldId id="274" r:id="rId14"/>
    <p:sldId id="273" r:id="rId15"/>
    <p:sldId id="281" r:id="rId16"/>
    <p:sldId id="317" r:id="rId17"/>
    <p:sldId id="300" r:id="rId18"/>
    <p:sldId id="278" r:id="rId19"/>
    <p:sldId id="277" r:id="rId20"/>
    <p:sldId id="283" r:id="rId21"/>
    <p:sldId id="319" r:id="rId22"/>
    <p:sldId id="301" r:id="rId23"/>
    <p:sldId id="285" r:id="rId24"/>
  </p:sldIdLst>
  <p:sldSz cx="9144000" cy="6858000" type="screen4x3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4201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orient="horz" pos="1344">
          <p15:clr>
            <a:srgbClr val="A4A3A4"/>
          </p15:clr>
        </p15:guide>
        <p15:guide id="7" pos="2880">
          <p15:clr>
            <a:srgbClr val="A4A3A4"/>
          </p15:clr>
        </p15:guide>
        <p15:guide id="8" pos="249">
          <p15:clr>
            <a:srgbClr val="A4A3A4"/>
          </p15:clr>
        </p15:guide>
        <p15:guide id="9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24" d="100"/>
          <a:sy n="124" d="100"/>
        </p:scale>
        <p:origin x="1158" y="102"/>
      </p:cViewPr>
      <p:guideLst>
        <p:guide orient="horz" pos="210"/>
        <p:guide orient="horz" pos="1117"/>
        <p:guide orient="horz" pos="4201"/>
        <p:guide orient="horz" pos="3884"/>
        <p:guide orient="horz" pos="2160"/>
        <p:guide orient="horz" pos="1344"/>
        <p:guide pos="2880"/>
        <p:guide pos="249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76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2ADF9-6C8D-4CA6-A279-E54001BFF8B5}" type="datetimeFigureOut">
              <a:rPr lang="fi-FI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25.7.2016</a:t>
            </a:fld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9B7A5-D53B-428C-A9FC-1F36D0CABBFB}" type="slidenum">
              <a:rPr lang="fi-FI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fi-FI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58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941918D-72E4-4156-BFCC-9401C9944C97}" type="datetimeFigureOut">
              <a:rPr lang="fi-FI" smtClean="0"/>
              <a:pPr/>
              <a:t>25.7.2016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536F7A-C805-42C3-96F9-6F91AC6C07A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8705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7" y="1628775"/>
            <a:ext cx="8353425" cy="1584201"/>
          </a:xfrm>
          <a:noFill/>
        </p:spPr>
        <p:txBody>
          <a:bodyPr lIns="72000" tIns="36000" rIns="72000" bIns="36000"/>
          <a:lstStyle>
            <a:lvl1pPr>
              <a:defRPr sz="480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3212976"/>
            <a:ext cx="8353425" cy="115212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1B9718-F42E-4B18-8CA9-82F1EBB5F394}" type="datetime1">
              <a:rPr lang="fi-FI" smtClean="0"/>
              <a:t>25.7.2016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sakasti.evl.fi/verkkohanke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F28AB7-2E65-436F-A276-2186638B708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069" y="345801"/>
            <a:ext cx="188318" cy="288361"/>
          </a:xfrm>
          <a:prstGeom prst="rect">
            <a:avLst/>
          </a:prstGeom>
        </p:spPr>
      </p:pic>
      <p:sp>
        <p:nvSpPr>
          <p:cNvPr id="7" name="Tekstiruutu 6"/>
          <p:cNvSpPr txBox="1"/>
          <p:nvPr userDrawn="1"/>
        </p:nvSpPr>
        <p:spPr>
          <a:xfrm>
            <a:off x="6633291" y="489980"/>
            <a:ext cx="1963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i="0" baseline="0" dirty="0" smtClean="0">
                <a:solidFill>
                  <a:schemeClr val="bg1"/>
                </a:solidFill>
              </a:rPr>
              <a:t>SEURAKUNTIEN</a:t>
            </a:r>
            <a:br>
              <a:rPr lang="fi-FI" b="1" i="0" baseline="0" dirty="0" smtClean="0">
                <a:solidFill>
                  <a:schemeClr val="bg1"/>
                </a:solidFill>
              </a:rPr>
            </a:br>
            <a:r>
              <a:rPr lang="fi-FI" b="1" i="0" baseline="0" dirty="0" smtClean="0">
                <a:solidFill>
                  <a:schemeClr val="bg1"/>
                </a:solidFill>
              </a:rPr>
              <a:t>VERKKOHANKE</a:t>
            </a:r>
          </a:p>
        </p:txBody>
      </p:sp>
    </p:spTree>
    <p:extLst>
      <p:ext uri="{BB962C8B-B14F-4D97-AF65-F5344CB8AC3E}">
        <p14:creationId xmlns:p14="http://schemas.microsoft.com/office/powerpoint/2010/main" val="217292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picture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0" y="0"/>
            <a:ext cx="4499992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9" y="333375"/>
            <a:ext cx="4104704" cy="1007394"/>
          </a:xfrm>
        </p:spPr>
        <p:txBody>
          <a:bodyPr lIns="72000" rIns="288000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7" y="1773238"/>
            <a:ext cx="4104705" cy="43926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4208" y="6453189"/>
            <a:ext cx="1872208" cy="215900"/>
          </a:xfrm>
        </p:spPr>
        <p:txBody>
          <a:bodyPr/>
          <a:lstStyle>
            <a:lvl1pPr algn="r">
              <a:defRPr/>
            </a:lvl1pPr>
          </a:lstStyle>
          <a:p>
            <a:fld id="{86B50848-3B73-4416-B017-187EA0F55349}" type="datetime1">
              <a:rPr lang="fi-FI" smtClean="0"/>
              <a:t>25.7.2016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288" y="6453188"/>
            <a:ext cx="6048920" cy="21590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 smtClean="0"/>
              <a:t>sakasti.evl.fi/verkkohanke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417" y="6453188"/>
            <a:ext cx="432296" cy="215900"/>
          </a:xfrm>
        </p:spPr>
        <p:txBody>
          <a:bodyPr/>
          <a:lstStyle>
            <a:lvl1pPr algn="r">
              <a:defRPr/>
            </a:lvl1pPr>
          </a:lstStyle>
          <a:p>
            <a:fld id="{42F28AB7-2E65-436F-A276-2186638B708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069" y="345801"/>
            <a:ext cx="188317" cy="28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6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4"/>
          </p:nvPr>
        </p:nvSpPr>
        <p:spPr>
          <a:xfrm>
            <a:off x="0" y="1484784"/>
            <a:ext cx="9144000" cy="537321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15AE-DC42-471F-A966-194151010B40}" type="datetime1">
              <a:rPr lang="fi-FI" smtClean="0"/>
              <a:t>25.7.2016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sakasti.evl.fi/verkkohanke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8AB7-2E65-436F-A276-2186638B70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767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6050-BD63-4616-AEB1-38246D3328A3}" type="datetime1">
              <a:rPr lang="fi-FI" smtClean="0"/>
              <a:t>25.7.2016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sakasti.evl.fi/verkkohanke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8AB7-2E65-436F-A276-2186638B70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140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E288-8B28-4ACA-993E-D12CF142A7EE}" type="datetime1">
              <a:rPr lang="fi-FI" smtClean="0"/>
              <a:t>25.7.2016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sakasti.evl.fi/verkkohanke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8AB7-2E65-436F-A276-2186638B708E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069" y="345801"/>
            <a:ext cx="188317" cy="28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4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14B6-C594-46F3-834A-678785F51734}" type="datetime1">
              <a:rPr lang="fi-FI" smtClean="0"/>
              <a:t>25.7.2016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sakasti.evl.fi/verkkohanke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8AB7-2E65-436F-A276-2186638B70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609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7508C-1743-4694-8E11-7FFC62FF7D68}" type="datetime1">
              <a:rPr lang="fi-FI" smtClean="0"/>
              <a:t>25.7.2016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sakasti.evl.fi/verkkohanke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F28AB7-2E65-436F-A276-2186638B708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5287" y="2636899"/>
            <a:ext cx="8353425" cy="1584201"/>
          </a:xfrm>
          <a:noFill/>
        </p:spPr>
        <p:txBody>
          <a:bodyPr lIns="72000" tIns="36000" rIns="72000" bIns="36000" anchor="ctr" anchorCtr="0"/>
          <a:lstStyle>
            <a:lvl1pPr>
              <a:defRPr sz="4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069" y="345801"/>
            <a:ext cx="188318" cy="28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5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5287" y="2636899"/>
            <a:ext cx="8353425" cy="1584201"/>
          </a:xfrm>
          <a:noFill/>
        </p:spPr>
        <p:txBody>
          <a:bodyPr lIns="72000" tIns="36000" rIns="72000" bIns="36000" anchor="ctr" anchorCtr="0"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0EC8-1294-4FAF-A001-FB420D12088E}" type="datetime1">
              <a:rPr lang="fi-FI" smtClean="0"/>
              <a:t>25.7.2016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sakasti.evl.fi/verkkohanke</a:t>
            </a:r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8AB7-2E65-436F-A276-2186638B708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069" y="345801"/>
            <a:ext cx="188317" cy="28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3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2133600"/>
            <a:ext cx="8353425" cy="403225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9006-0035-49ED-9E5F-160458185B9A}" type="datetime1">
              <a:rPr lang="fi-FI" smtClean="0"/>
              <a:t>25.7.2016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sakasti.evl.fi/verkkohanke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8AB7-2E65-436F-A276-2186638B708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95287" y="1773237"/>
            <a:ext cx="8353425" cy="360363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8055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773238"/>
            <a:ext cx="4100512" cy="439261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73238"/>
            <a:ext cx="4100513" cy="439261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F3AE-F543-4545-833B-DB4A9E17A54A}" type="datetime1">
              <a:rPr lang="fi-FI" smtClean="0"/>
              <a:t>25.7.2016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sakasti.evl.fi/verkkohanke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8AB7-2E65-436F-A276-2186638B70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28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8" y="1773237"/>
            <a:ext cx="4102100" cy="360363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288" y="2133600"/>
            <a:ext cx="4102100" cy="403224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3237"/>
            <a:ext cx="4103688" cy="360363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33600"/>
            <a:ext cx="4103688" cy="403224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573C-BD8A-4BCC-A6EB-18E61209DAD7}" type="datetime1">
              <a:rPr lang="fi-FI" smtClean="0"/>
              <a:t>25.7.2016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sakasti.evl.fi/verkkohanke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8AB7-2E65-436F-A276-2186638B70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935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2133600"/>
            <a:ext cx="8353425" cy="403225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208D-0654-4929-AAA2-6FA279B7C2CC}" type="datetime1">
              <a:rPr lang="fi-FI" smtClean="0"/>
              <a:t>25.7.2016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sakasti.evl.fi/verkkohanke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8AB7-2E65-436F-A276-2186638B708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95287" y="1773237"/>
            <a:ext cx="8353425" cy="360363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069" y="345801"/>
            <a:ext cx="188317" cy="28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picture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4644008" y="0"/>
            <a:ext cx="4499992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333375"/>
            <a:ext cx="4104704" cy="1007394"/>
          </a:xfrm>
        </p:spPr>
        <p:txBody>
          <a:bodyPr lIns="72000" rIns="72000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1773238"/>
            <a:ext cx="4104705" cy="43926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690A-D082-4459-B75E-10F66A0879E7}" type="datetime1">
              <a:rPr lang="fi-FI" smtClean="0"/>
              <a:t>25.7.2016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sakasti.evl.fi/verkkohanke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8AB7-2E65-436F-A276-2186638B70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715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353425" cy="1007394"/>
          </a:xfrm>
          <a:prstGeom prst="rect">
            <a:avLst/>
          </a:prstGeom>
          <a:noFill/>
        </p:spPr>
        <p:txBody>
          <a:bodyPr vert="horz" lIns="288000" tIns="36000" rIns="288000" bIns="36000" rtlCol="0" anchor="b" anchorCtr="0">
            <a:no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7" y="1773238"/>
            <a:ext cx="8353425" cy="4392612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6453189"/>
            <a:ext cx="1872208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252EAEF-D40A-4C75-B42F-2AE012CFD510}" type="datetime1">
              <a:rPr lang="fi-FI" smtClean="0"/>
              <a:t>25.7.2016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3" y="6453188"/>
            <a:ext cx="604892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 dirty="0" smtClean="0"/>
              <a:t>sakasti.evl.fi/verkkohanke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5289" y="6453188"/>
            <a:ext cx="432296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2F28AB7-2E65-436F-A276-2186638B708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069" y="345801"/>
            <a:ext cx="188318" cy="28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4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60" r:id="rId5"/>
    <p:sldLayoutId id="2147483652" r:id="rId6"/>
    <p:sldLayoutId id="2147483653" r:id="rId7"/>
    <p:sldLayoutId id="2147483661" r:id="rId8"/>
    <p:sldLayoutId id="2147483662" r:id="rId9"/>
    <p:sldLayoutId id="2147483663" r:id="rId10"/>
    <p:sldLayoutId id="2147483664" r:id="rId11"/>
    <p:sldLayoutId id="2147483654" r:id="rId12"/>
    <p:sldLayoutId id="2147483655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kirkonkello.fi/nyt-on-seurakuntien-tapahtumat-kerhot-ja-ryhmat-luokitelt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Tapahtumat </a:t>
            </a:r>
            <a:r>
              <a:rPr lang="fi-FI" dirty="0"/>
              <a:t>ja </a:t>
            </a:r>
            <a:r>
              <a:rPr lang="fi-FI" dirty="0" smtClean="0"/>
              <a:t>toiminta </a:t>
            </a:r>
            <a:br>
              <a:rPr lang="fi-FI" dirty="0" smtClean="0"/>
            </a:br>
            <a:r>
              <a:rPr lang="fi-FI" dirty="0" smtClean="0"/>
              <a:t>keskiöön, </a:t>
            </a:r>
            <a:br>
              <a:rPr lang="fi-FI" dirty="0" smtClean="0"/>
            </a:br>
            <a:r>
              <a:rPr lang="fi-FI" dirty="0" smtClean="0"/>
              <a:t>koska seurakuntalaiset</a:t>
            </a:r>
            <a:br>
              <a:rPr lang="fi-FI" dirty="0" smtClean="0"/>
            </a:br>
            <a:r>
              <a:rPr lang="fi-FI" dirty="0" smtClean="0"/>
              <a:t>niin haluavat!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9FC5-C04C-4756-9C33-FC499697BD18}" type="datetime1">
              <a:rPr lang="fi-FI" smtClean="0"/>
              <a:t>25.7.2016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42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Äänensävy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Lähtökohtana ihminen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sz="1600" dirty="0" smtClean="0"/>
              <a:t>Keskeistä</a:t>
            </a:r>
          </a:p>
          <a:p>
            <a:pPr lvl="1"/>
            <a:r>
              <a:rPr lang="fi-FI" sz="1600" dirty="0" smtClean="0"/>
              <a:t>Ihmiselle </a:t>
            </a:r>
            <a:r>
              <a:rPr lang="fi-FI" sz="1600" dirty="0"/>
              <a:t>kertominen ja </a:t>
            </a:r>
            <a:r>
              <a:rPr lang="fi-FI" sz="1600" dirty="0" smtClean="0"/>
              <a:t>puhuminen</a:t>
            </a:r>
          </a:p>
          <a:p>
            <a:pPr lvl="1"/>
            <a:r>
              <a:rPr lang="fi-FI" sz="1600" dirty="0" smtClean="0"/>
              <a:t>Vuorovaikutuksessa oleminen – keskustelu ennemmin kuin sanelua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Huomioi tilanne!</a:t>
            </a:r>
          </a:p>
          <a:p>
            <a:pPr lvl="1"/>
            <a:r>
              <a:rPr lang="fi-FI" sz="1600" dirty="0" smtClean="0"/>
              <a:t>Nuoria kutsutaan rock-konserttiin eri </a:t>
            </a:r>
            <a:r>
              <a:rPr lang="fi-FI" sz="1600" dirty="0"/>
              <a:t>tavalla kuin läheisensä menettäneitä </a:t>
            </a:r>
            <a:r>
              <a:rPr lang="fi-FI" sz="1600" dirty="0" smtClean="0"/>
              <a:t>sururyhmään…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Pidä </a:t>
            </a:r>
            <a:r>
              <a:rPr lang="fi-FI" sz="1600" dirty="0"/>
              <a:t>mielessäsi </a:t>
            </a:r>
            <a:r>
              <a:rPr lang="fi-FI" sz="1600" dirty="0" smtClean="0"/>
              <a:t>persoona, </a:t>
            </a:r>
            <a:br>
              <a:rPr lang="fi-FI" sz="1600" dirty="0" smtClean="0"/>
            </a:br>
            <a:r>
              <a:rPr lang="fi-FI" sz="1600" dirty="0" smtClean="0"/>
              <a:t>joka </a:t>
            </a:r>
            <a:r>
              <a:rPr lang="fi-FI" sz="1600" dirty="0"/>
              <a:t>lukee </a:t>
            </a:r>
            <a:r>
              <a:rPr lang="fi-FI" sz="1600" dirty="0" smtClean="0"/>
              <a:t>tekstiäsi!</a:t>
            </a:r>
            <a:endParaRPr lang="fi-FI" sz="1600" dirty="0"/>
          </a:p>
          <a:p>
            <a:endParaRPr lang="fi-FI" sz="160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300192" y="2492573"/>
            <a:ext cx="2232497" cy="360363"/>
          </a:xfrm>
        </p:spPr>
        <p:txBody>
          <a:bodyPr/>
          <a:lstStyle/>
          <a:p>
            <a:r>
              <a:rPr lang="fi-FI" sz="1800" dirty="0" smtClean="0"/>
              <a:t>Pohdiskeleva, kutsuva, </a:t>
            </a:r>
            <a:br>
              <a:rPr lang="fi-FI" sz="1800" dirty="0" smtClean="0"/>
            </a:br>
            <a:r>
              <a:rPr lang="fi-FI" sz="1800" dirty="0" smtClean="0"/>
              <a:t>saarnaava, saneleva?</a:t>
            </a:r>
            <a:endParaRPr lang="fi-FI" sz="180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573C-BD8A-4BCC-A6EB-18E61209DAD7}" type="datetime1">
              <a:rPr lang="fi-FI" smtClean="0"/>
              <a:t>25.7.2016</a:t>
            </a:fld>
            <a:endParaRPr lang="fi-FI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3294372"/>
            <a:ext cx="3428231" cy="3154643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628800"/>
            <a:ext cx="2576250" cy="29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8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Miten muotoilen </a:t>
            </a:r>
            <a:br>
              <a:rPr lang="fi-FI" dirty="0" smtClean="0"/>
            </a:br>
            <a:r>
              <a:rPr lang="fi-FI" dirty="0" smtClean="0"/>
              <a:t>hyvän otsikon?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86EC-1149-435C-B461-D8A368087EC4}" type="datetime1">
              <a:rPr lang="fi-FI" smtClean="0"/>
              <a:t>25.7.2016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811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951" y="4245931"/>
            <a:ext cx="3904762" cy="69523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Otsikko – koukuttava ja puhutteleva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95288" y="2133601"/>
            <a:ext cx="4102100" cy="3383631"/>
          </a:xfrm>
        </p:spPr>
        <p:txBody>
          <a:bodyPr/>
          <a:lstStyle/>
          <a:p>
            <a:r>
              <a:rPr lang="fi-FI" sz="1600" dirty="0" smtClean="0"/>
              <a:t>Toiminnallinen</a:t>
            </a:r>
          </a:p>
          <a:p>
            <a:r>
              <a:rPr lang="fi-FI" sz="1600" dirty="0" smtClean="0"/>
              <a:t>Houkutteleva </a:t>
            </a:r>
          </a:p>
          <a:p>
            <a:r>
              <a:rPr lang="fi-FI" sz="1600" dirty="0" smtClean="0"/>
              <a:t>Kuvaa tapahtuman luonnetta ja kohderyhmää</a:t>
            </a:r>
          </a:p>
          <a:p>
            <a:pPr lvl="1"/>
            <a:r>
              <a:rPr lang="fi-FI" sz="1600" dirty="0" smtClean="0"/>
              <a:t>Otsikon tulee markkinoida, mutta tapahtuman tulee myös vastata otsikon lupausta</a:t>
            </a:r>
            <a:endParaRPr lang="fi-FI" sz="1600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33601"/>
            <a:ext cx="4103688" cy="2807567"/>
          </a:xfrm>
        </p:spPr>
        <p:txBody>
          <a:bodyPr/>
          <a:lstStyle/>
          <a:p>
            <a:r>
              <a:rPr lang="fi-FI" sz="1600" dirty="0" smtClean="0"/>
              <a:t>Ikään kuin etiketti </a:t>
            </a:r>
            <a:r>
              <a:rPr lang="fi-FI" sz="1600" dirty="0" smtClean="0">
                <a:sym typeface="Wingdings" panose="05000000000000000000" pitchFamily="2" charset="2"/>
              </a:rPr>
              <a:t> </a:t>
            </a:r>
            <a:br>
              <a:rPr lang="fi-FI" sz="1600" dirty="0" smtClean="0">
                <a:sym typeface="Wingdings" panose="05000000000000000000" pitchFamily="2" charset="2"/>
              </a:rPr>
            </a:br>
            <a:r>
              <a:rPr lang="fi-FI" sz="1600" dirty="0" smtClean="0">
                <a:sym typeface="Wingdings" panose="05000000000000000000" pitchFamily="2" charset="2"/>
              </a:rPr>
              <a:t>K</a:t>
            </a:r>
            <a:r>
              <a:rPr lang="fi-FI" sz="1600" dirty="0" smtClean="0"/>
              <a:t>äy suoraan asiaan!</a:t>
            </a:r>
          </a:p>
          <a:p>
            <a:r>
              <a:rPr lang="fi-FI" sz="1600" dirty="0" smtClean="0"/>
              <a:t>Vakavasta asiasta ei leikkimielistä otsikkoa</a:t>
            </a:r>
          </a:p>
          <a:p>
            <a:r>
              <a:rPr lang="fi-FI" sz="1600" dirty="0" smtClean="0"/>
              <a:t>Ei liian pitkä </a:t>
            </a:r>
          </a:p>
          <a:p>
            <a:r>
              <a:rPr lang="fi-FI" sz="1600" dirty="0" smtClean="0"/>
              <a:t>Olla -verbin voi jättää pois</a:t>
            </a:r>
          </a:p>
          <a:p>
            <a:endParaRPr lang="fi-FI" sz="1600" dirty="0" smtClean="0"/>
          </a:p>
          <a:p>
            <a:endParaRPr lang="fi-FI" sz="160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2562-C040-4BE6-842A-4D919C3724EE}" type="datetime1">
              <a:rPr lang="fi-FI" smtClean="0"/>
              <a:t>25.7.2016</a:t>
            </a:fld>
            <a:endParaRPr lang="fi-FI"/>
          </a:p>
        </p:txBody>
      </p:sp>
      <p:sp>
        <p:nvSpPr>
          <p:cNvPr id="11" name="Tekstiruutu 10"/>
          <p:cNvSpPr txBox="1"/>
          <p:nvPr/>
        </p:nvSpPr>
        <p:spPr>
          <a:xfrm>
            <a:off x="684134" y="4941168"/>
            <a:ext cx="7920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solidFill>
                  <a:schemeClr val="accent1"/>
                </a:solidFill>
              </a:rPr>
              <a:t>Pääotsikko</a:t>
            </a:r>
            <a:r>
              <a:rPr lang="fi-FI" sz="1600" dirty="0" smtClean="0"/>
              <a:t> voi myös perustua: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Yllättävyyteen (Näin selvittiin</a:t>
            </a:r>
            <a:r>
              <a:rPr lang="fi-FI" sz="1600" dirty="0"/>
              <a:t> </a:t>
            </a:r>
            <a:r>
              <a:rPr lang="fi-FI" sz="1600" dirty="0" smtClean="0"/>
              <a:t>– lama opetti taloudellisuutta)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Väitteeseen </a:t>
            </a:r>
            <a:r>
              <a:rPr lang="fi-FI" sz="1600" dirty="0" smtClean="0"/>
              <a:t>(Läheskään kaikki emme tiedä seurakuntaamme – Nyt avoimet ovet)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Kysymykseen (Miksi perheneuvonta kannattaa?)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Numerolistaukseen (10 käskyä</a:t>
            </a:r>
            <a:r>
              <a:rPr lang="fi-FI" sz="1600" dirty="0"/>
              <a:t> </a:t>
            </a:r>
            <a:r>
              <a:rPr lang="fi-FI" sz="1600" dirty="0" smtClean="0"/>
              <a:t>ja vastaväitettä)</a:t>
            </a:r>
          </a:p>
        </p:txBody>
      </p:sp>
      <p:sp>
        <p:nvSpPr>
          <p:cNvPr id="9" name="PubRRectCallout"/>
          <p:cNvSpPr>
            <a:spLocks noEditPoints="1" noChangeArrowheads="1"/>
          </p:cNvSpPr>
          <p:nvPr/>
        </p:nvSpPr>
        <p:spPr bwMode="auto">
          <a:xfrm>
            <a:off x="4267887" y="3930431"/>
            <a:ext cx="1152128" cy="556684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dirty="0" smtClean="0"/>
              <a:t>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047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Miten muotoilen hyvän ingressin?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25CC-34B5-4CA3-BEC9-864DA688ACA5}" type="datetime1">
              <a:rPr lang="fi-FI" smtClean="0"/>
              <a:t>25.7.2016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728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 suoraan asiaan – </a:t>
            </a:r>
            <a:br>
              <a:rPr lang="fi-FI" dirty="0" smtClean="0"/>
            </a:br>
            <a:r>
              <a:rPr lang="fi-FI" dirty="0" smtClean="0"/>
              <a:t>olennaiset asiat tapahtumasta!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287" y="2133600"/>
            <a:ext cx="4968801" cy="4032250"/>
          </a:xfrm>
        </p:spPr>
        <p:txBody>
          <a:bodyPr/>
          <a:lstStyle/>
          <a:p>
            <a:r>
              <a:rPr lang="fi-FI" sz="1600" dirty="0" smtClean="0"/>
              <a:t>Pääasian kertova kappale:</a:t>
            </a:r>
          </a:p>
          <a:p>
            <a:pPr lvl="1"/>
            <a:r>
              <a:rPr lang="fi-FI" sz="1600" dirty="0" smtClean="0"/>
              <a:t>Mitä kiinnostuneen tulisi tietää tapahtumasta, jotta hän innostuisi tapahtumasta enemmän ja osallistumaan?</a:t>
            </a:r>
          </a:p>
          <a:p>
            <a:endParaRPr lang="fi-FI" sz="1600" dirty="0" smtClean="0"/>
          </a:p>
          <a:p>
            <a:r>
              <a:rPr lang="fi-FI" sz="1600" dirty="0" smtClean="0"/>
              <a:t>Tiivistetty (ei johdatteleva) mainoslause tapahtumasta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Kertoo kuitenkin todellisesti, mistä tapahtumassa  on kyse</a:t>
            </a:r>
          </a:p>
          <a:p>
            <a:endParaRPr lang="fi-FI" sz="1600" dirty="0" smtClean="0"/>
          </a:p>
          <a:p>
            <a:r>
              <a:rPr lang="fi-FI" sz="1600" dirty="0" smtClean="0"/>
              <a:t>Tapahtumakuvauksessa ingressi on suuremmalla kirjasimella kirjoitettu tekstikappale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7305-1D82-40B6-95E9-9FCBF96FAFB2}" type="datetime1">
              <a:rPr lang="fi-FI" smtClean="0"/>
              <a:t>25.7.2016</a:t>
            </a:fld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i-FI" dirty="0" smtClean="0"/>
              <a:t>Ingressi on </a:t>
            </a:r>
            <a:r>
              <a:rPr lang="fi-FI" dirty="0" err="1" smtClean="0"/>
              <a:t>tweetin</a:t>
            </a:r>
            <a:r>
              <a:rPr lang="fi-FI" dirty="0" smtClean="0"/>
              <a:t> (eli Twitter-syötteen) mittainen - 140 merkkiä.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093" y="2270857"/>
            <a:ext cx="2647619" cy="2714286"/>
          </a:xfrm>
          <a:prstGeom prst="rect">
            <a:avLst/>
          </a:prstGeom>
        </p:spPr>
      </p:pic>
      <p:sp>
        <p:nvSpPr>
          <p:cNvPr id="8" name="PubRRectCallout"/>
          <p:cNvSpPr>
            <a:spLocks noEditPoints="1" noChangeArrowheads="1"/>
          </p:cNvSpPr>
          <p:nvPr/>
        </p:nvSpPr>
        <p:spPr bwMode="auto">
          <a:xfrm>
            <a:off x="5508104" y="2665537"/>
            <a:ext cx="936104" cy="556684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dirty="0" smtClean="0"/>
              <a:t>Ingressi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507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Miten kirjoitan hyvän tapahtuman kuvaustekstin?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86E1F-EAD9-4E6D-BBED-F2497235F74D}" type="datetime1">
              <a:rPr lang="fi-FI" smtClean="0"/>
              <a:t>25.7.2016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84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tapahtumakuvauksessa pitää kertoa?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600" b="1" dirty="0"/>
              <a:t>Kerro </a:t>
            </a:r>
            <a:r>
              <a:rPr lang="fi-FI" sz="1600" b="1" dirty="0" smtClean="0"/>
              <a:t>tapahtumakuvauksessa</a:t>
            </a:r>
            <a:endParaRPr lang="fi-FI" sz="1600" b="1" dirty="0"/>
          </a:p>
          <a:p>
            <a:r>
              <a:rPr lang="fi-FI" sz="1600" dirty="0"/>
              <a:t>Kenelle tapahtuma on tarkoitettu? </a:t>
            </a:r>
          </a:p>
          <a:p>
            <a:pPr lvl="1"/>
            <a:r>
              <a:rPr lang="fi-FI" sz="1600" dirty="0"/>
              <a:t>Naisille, miehille, vakiintuneelle porukalle, uusille tulijoille, kaikenikäisille?</a:t>
            </a:r>
          </a:p>
          <a:p>
            <a:r>
              <a:rPr lang="fi-FI" sz="1600" dirty="0"/>
              <a:t>Mitä siellä tapahtuu?</a:t>
            </a:r>
          </a:p>
          <a:p>
            <a:r>
              <a:rPr lang="fi-FI" sz="1600" dirty="0"/>
              <a:t>Keitä on mukana?</a:t>
            </a:r>
          </a:p>
          <a:p>
            <a:r>
              <a:rPr lang="fi-FI" sz="1600" dirty="0"/>
              <a:t>Minkä verran ja minkälaista hartautta ja hengellisyyttä?</a:t>
            </a:r>
          </a:p>
          <a:p>
            <a:r>
              <a:rPr lang="fi-FI" sz="1600" dirty="0"/>
              <a:t>Mistä saa lisätietoja</a:t>
            </a:r>
            <a:r>
              <a:rPr lang="fi-FI" sz="1600" dirty="0" smtClean="0"/>
              <a:t>?</a:t>
            </a:r>
            <a:endParaRPr lang="fi-FI" sz="1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14B6-C594-46F3-834A-678785F51734}" type="datetime1">
              <a:rPr lang="fi-FI" smtClean="0"/>
              <a:t>25.7.2016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3881364"/>
            <a:ext cx="4714286" cy="2590476"/>
          </a:xfrm>
          <a:prstGeom prst="rect">
            <a:avLst/>
          </a:prstGeom>
        </p:spPr>
      </p:pic>
      <p:sp>
        <p:nvSpPr>
          <p:cNvPr id="7" name="PubRRectCallout"/>
          <p:cNvSpPr>
            <a:spLocks noEditPoints="1" noChangeArrowheads="1"/>
          </p:cNvSpPr>
          <p:nvPr/>
        </p:nvSpPr>
        <p:spPr bwMode="auto">
          <a:xfrm>
            <a:off x="2843808" y="3684116"/>
            <a:ext cx="1476164" cy="947816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dirty="0" smtClean="0"/>
              <a:t>Leipäteksti, kuvausteksti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625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01" y="6033819"/>
            <a:ext cx="450107" cy="43200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26" y="5160557"/>
            <a:ext cx="490419" cy="468000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229" y="4313560"/>
            <a:ext cx="487616" cy="46800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29" y="3505872"/>
            <a:ext cx="487616" cy="4680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229" y="2638252"/>
            <a:ext cx="490419" cy="46800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392" y="1579620"/>
            <a:ext cx="487616" cy="468000"/>
          </a:xfrm>
          <a:prstGeom prst="rect">
            <a:avLst/>
          </a:prstGeom>
        </p:spPr>
      </p:pic>
      <p:sp>
        <p:nvSpPr>
          <p:cNvPr id="3" name="Pyöristetty kuvaselitesuorakulmio 2"/>
          <p:cNvSpPr/>
          <p:nvPr/>
        </p:nvSpPr>
        <p:spPr>
          <a:xfrm>
            <a:off x="5652120" y="2373417"/>
            <a:ext cx="3096593" cy="2376265"/>
          </a:xfrm>
          <a:prstGeom prst="wedgeRoundRectCallo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Muista hyvän verkkotekstin ABC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791292" y="2638252"/>
            <a:ext cx="3143127" cy="2661469"/>
          </a:xfrm>
        </p:spPr>
        <p:txBody>
          <a:bodyPr/>
          <a:lstStyle/>
          <a:p>
            <a:pPr marL="0" indent="0">
              <a:buNone/>
            </a:pPr>
            <a:r>
              <a:rPr lang="fi-FI" sz="1600" b="1" dirty="0" smtClean="0">
                <a:solidFill>
                  <a:schemeClr val="bg1"/>
                </a:solidFill>
              </a:rPr>
              <a:t>MUISTA!</a:t>
            </a:r>
          </a:p>
          <a:p>
            <a:pPr marL="0" indent="0">
              <a:buNone/>
            </a:pPr>
            <a:endParaRPr lang="fi-FI" sz="1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i-FI" sz="1600" b="1" dirty="0" smtClean="0">
                <a:solidFill>
                  <a:schemeClr val="bg1"/>
                </a:solidFill>
              </a:rPr>
              <a:t>Kenelle kirjoitat? = persoonat </a:t>
            </a:r>
            <a:br>
              <a:rPr lang="fi-FI" sz="1600" b="1" dirty="0" smtClean="0">
                <a:solidFill>
                  <a:schemeClr val="bg1"/>
                </a:solidFill>
              </a:rPr>
            </a:br>
            <a:endParaRPr lang="fi-FI" sz="16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sz="1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Avainsanat ja yleiskieli</a:t>
            </a:r>
            <a:endParaRPr lang="fi-FI" sz="1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i-FI" sz="1600" dirty="0" smtClean="0"/>
          </a:p>
          <a:p>
            <a:endParaRPr lang="fi-FI" sz="1600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1259383" y="1625429"/>
            <a:ext cx="5400849" cy="2952873"/>
          </a:xfrm>
        </p:spPr>
        <p:txBody>
          <a:bodyPr/>
          <a:lstStyle/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fi-FI" sz="1600" dirty="0"/>
              <a:t>Yksi kappale = yksi asia</a:t>
            </a:r>
          </a:p>
          <a:p>
            <a:pPr lvl="1"/>
            <a:r>
              <a:rPr lang="fi-FI" sz="1400" dirty="0"/>
              <a:t>Kirjoita jokainen kappale yhden tärkeän asian eli pääsanoman ympärille</a:t>
            </a:r>
          </a:p>
          <a:p>
            <a:pPr marL="342900" indent="-342900">
              <a:buFont typeface="+mj-lt"/>
              <a:buAutoNum type="arabicPeriod"/>
            </a:pPr>
            <a:endParaRPr lang="fi-FI" sz="1600" dirty="0"/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fi-FI" sz="1600" dirty="0"/>
              <a:t>Pidä virkkeet ja kappaleet lyhyinä</a:t>
            </a:r>
          </a:p>
          <a:p>
            <a:pPr lvl="1"/>
            <a:r>
              <a:rPr lang="fi-FI" sz="1400" dirty="0"/>
              <a:t>Lyhyt ja ytimekäs ilmaisu</a:t>
            </a:r>
          </a:p>
          <a:p>
            <a:pPr marL="342900" indent="-342900">
              <a:buFont typeface="+mj-lt"/>
              <a:buAutoNum type="arabicPeriod"/>
            </a:pPr>
            <a:endParaRPr lang="fi-FI" sz="1600" dirty="0"/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fi-FI" sz="1600" dirty="0"/>
              <a:t>Kerro kappaleesta tärkein ensin, </a:t>
            </a:r>
            <a:br>
              <a:rPr lang="fi-FI" sz="1600" dirty="0"/>
            </a:br>
            <a:r>
              <a:rPr lang="fi-FI" sz="1600" dirty="0"/>
              <a:t>sitten perustelut</a:t>
            </a:r>
          </a:p>
          <a:p>
            <a:pPr marL="342900" indent="-342900">
              <a:buFont typeface="+mj-lt"/>
              <a:buAutoNum type="arabicPeriod" startAt="4"/>
            </a:pPr>
            <a:endParaRPr lang="fi-FI" sz="1600" dirty="0" smtClean="0"/>
          </a:p>
          <a:p>
            <a:pPr marL="342900" indent="-342900">
              <a:buClr>
                <a:schemeClr val="bg1"/>
              </a:buClr>
              <a:buFont typeface="+mj-lt"/>
              <a:buAutoNum type="arabicPeriod" startAt="4"/>
            </a:pPr>
            <a:r>
              <a:rPr lang="fi-FI" sz="1600" dirty="0" smtClean="0"/>
              <a:t>Esittele asiasi listamuodossa  aina, </a:t>
            </a:r>
            <a:br>
              <a:rPr lang="fi-FI" sz="1600" dirty="0" smtClean="0"/>
            </a:br>
            <a:r>
              <a:rPr lang="fi-FI" sz="1600" dirty="0" smtClean="0"/>
              <a:t>kun se on luontevaa </a:t>
            </a:r>
            <a:r>
              <a:rPr lang="fi-FI" sz="1600" dirty="0" smtClean="0">
                <a:sym typeface="Wingdings" panose="05000000000000000000" pitchFamily="2" charset="2"/>
              </a:rPr>
              <a:t> </a:t>
            </a:r>
            <a:r>
              <a:rPr lang="fi-FI" sz="1600" dirty="0" smtClean="0"/>
              <a:t>helpottaa silmäilyä</a:t>
            </a:r>
          </a:p>
          <a:p>
            <a:pPr marL="342900" indent="-342900">
              <a:buFont typeface="+mj-lt"/>
              <a:buAutoNum type="arabicPeriod" startAt="4"/>
            </a:pPr>
            <a:endParaRPr lang="fi-FI" sz="1600" dirty="0" smtClean="0"/>
          </a:p>
          <a:p>
            <a:pPr marL="342900" indent="-342900">
              <a:buClr>
                <a:schemeClr val="bg1"/>
              </a:buClr>
              <a:buFont typeface="+mj-lt"/>
              <a:buAutoNum type="arabicPeriod" startAt="4"/>
            </a:pPr>
            <a:r>
              <a:rPr lang="fi-FI" sz="1600" dirty="0" smtClean="0"/>
              <a:t>Käytä korostamiseen vain </a:t>
            </a:r>
            <a:r>
              <a:rPr lang="fi-FI" sz="1600" b="1" dirty="0" smtClean="0"/>
              <a:t>lihavointia </a:t>
            </a:r>
            <a:endParaRPr lang="fi-FI" sz="1600" dirty="0"/>
          </a:p>
          <a:p>
            <a:pPr marL="615950" lvl="1" indent="-342900"/>
            <a:r>
              <a:rPr lang="fi-FI" sz="1400" u="sng" dirty="0" smtClean="0"/>
              <a:t>alleviivaus</a:t>
            </a:r>
            <a:r>
              <a:rPr lang="fi-FI" sz="1400" dirty="0" smtClean="0"/>
              <a:t> tarkoittaa verkkotekstissä linkkiä</a:t>
            </a:r>
          </a:p>
          <a:p>
            <a:pPr marL="342900" indent="-342900">
              <a:buFont typeface="+mj-lt"/>
              <a:buAutoNum type="arabicPeriod" startAt="4"/>
            </a:pPr>
            <a:endParaRPr lang="fi-FI" sz="1600" dirty="0" smtClean="0"/>
          </a:p>
          <a:p>
            <a:pPr marL="342900" indent="-342900">
              <a:buClr>
                <a:schemeClr val="bg1"/>
              </a:buClr>
              <a:buFont typeface="+mj-lt"/>
              <a:buAutoNum type="arabicPeriod" startAt="4"/>
            </a:pPr>
            <a:r>
              <a:rPr lang="fi-FI" sz="1600" dirty="0" smtClean="0"/>
              <a:t>Anna lukijalle lisätietoa </a:t>
            </a:r>
            <a:r>
              <a:rPr lang="fi-FI" sz="1600" u="sng" dirty="0" smtClean="0"/>
              <a:t>linkin</a:t>
            </a:r>
            <a:r>
              <a:rPr lang="fi-FI" sz="1600" dirty="0" smtClean="0"/>
              <a:t> avulla </a:t>
            </a:r>
            <a:br>
              <a:rPr lang="fi-FI" sz="1600" dirty="0" smtClean="0"/>
            </a:br>
            <a:r>
              <a:rPr lang="fi-FI" sz="1600" dirty="0" smtClean="0">
                <a:sym typeface="Wingdings" panose="05000000000000000000" pitchFamily="2" charset="2"/>
              </a:rPr>
              <a:t> </a:t>
            </a:r>
            <a:r>
              <a:rPr lang="fi-FI" sz="1600" dirty="0" smtClean="0"/>
              <a:t> lisää uskottavuutta ja tuo lisäarvoa</a:t>
            </a:r>
            <a:endParaRPr lang="fi-FI" sz="160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573C-BD8A-4BCC-A6EB-18E61209DAD7}" type="datetime1">
              <a:rPr lang="fi-FI" smtClean="0"/>
              <a:t>25.7.2016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53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Millainen on hyvä kuva tapahtumakuvauksen yhteydessä?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A7D4-D653-4823-81B6-AD29DA9283FE}" type="datetime1">
              <a:rPr lang="fi-FI" smtClean="0"/>
              <a:t>25.7.2016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433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Kuva ja teksti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289" y="1370510"/>
            <a:ext cx="3744663" cy="4362746"/>
          </a:xfrm>
        </p:spPr>
        <p:txBody>
          <a:bodyPr/>
          <a:lstStyle/>
          <a:p>
            <a:r>
              <a:rPr lang="fi-FI" sz="2000" dirty="0" smtClean="0"/>
              <a:t>Vapaamuotoinen kuva, </a:t>
            </a:r>
            <a:br>
              <a:rPr lang="fi-FI" sz="2000" dirty="0" smtClean="0"/>
            </a:br>
            <a:r>
              <a:rPr lang="fi-FI" sz="2000" dirty="0" smtClean="0"/>
              <a:t>jonka koko on oikea</a:t>
            </a:r>
          </a:p>
          <a:p>
            <a:pPr lvl="1"/>
            <a:r>
              <a:rPr lang="fi-FI" sz="1800" dirty="0" smtClean="0"/>
              <a:t>Suosituskoko: </a:t>
            </a:r>
            <a:br>
              <a:rPr lang="fi-FI" sz="1800" dirty="0" smtClean="0"/>
            </a:br>
            <a:r>
              <a:rPr lang="fi-FI" sz="1800" dirty="0" smtClean="0"/>
              <a:t>750 x 500 </a:t>
            </a:r>
            <a:r>
              <a:rPr lang="fi-FI" sz="1800" dirty="0" err="1" smtClean="0"/>
              <a:t>px</a:t>
            </a:r>
            <a:r>
              <a:rPr lang="fi-FI" sz="1800" dirty="0" smtClean="0"/>
              <a:t> tai 500 x 750 </a:t>
            </a:r>
            <a:r>
              <a:rPr lang="fi-FI" sz="1800" dirty="0" err="1" smtClean="0"/>
              <a:t>px</a:t>
            </a:r>
            <a:endParaRPr lang="fi-FI" sz="1800" dirty="0" smtClean="0"/>
          </a:p>
          <a:p>
            <a:endParaRPr lang="sv-FI" sz="2000" dirty="0"/>
          </a:p>
          <a:p>
            <a:r>
              <a:rPr lang="fi-FI" sz="2000" dirty="0" smtClean="0"/>
              <a:t>Millainen tunnelma kuvasta välittyy?</a:t>
            </a:r>
          </a:p>
          <a:p>
            <a:endParaRPr lang="fi-FI" sz="2000" dirty="0" smtClean="0"/>
          </a:p>
          <a:p>
            <a:r>
              <a:rPr lang="fi-FI" sz="2000" dirty="0" smtClean="0"/>
              <a:t>Mitä se viestii?</a:t>
            </a:r>
          </a:p>
          <a:p>
            <a:endParaRPr lang="fi-FI" sz="2000" dirty="0" smtClean="0"/>
          </a:p>
          <a:p>
            <a:r>
              <a:rPr lang="fi-FI" sz="2000" dirty="0" smtClean="0"/>
              <a:t>Miten se liittyy tapahtumaan?</a:t>
            </a:r>
          </a:p>
          <a:p>
            <a:pPr lvl="1"/>
            <a:r>
              <a:rPr lang="fi-FI" sz="1800" dirty="0" smtClean="0"/>
              <a:t>”Kuva kertoo enemmän kuin tuhat sanaa” – toivottavasti oikeasta asiasta!</a:t>
            </a:r>
          </a:p>
          <a:p>
            <a:endParaRPr lang="fi-FI" sz="2000" dirty="0" smtClean="0"/>
          </a:p>
          <a:p>
            <a:r>
              <a:rPr lang="fi-FI" sz="2000" dirty="0" smtClean="0"/>
              <a:t>Yksi pääkuva</a:t>
            </a:r>
          </a:p>
          <a:p>
            <a:pPr marL="0" indent="0">
              <a:buNone/>
            </a:pPr>
            <a:endParaRPr lang="fi-FI" sz="20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E2E3-A1FD-4E60-8F30-C11F456B641F}" type="datetime1">
              <a:rPr lang="fi-FI" smtClean="0"/>
              <a:t>25.7.2016</a:t>
            </a:fld>
            <a:endParaRPr lang="fi-FI"/>
          </a:p>
        </p:txBody>
      </p:sp>
      <p:pic>
        <p:nvPicPr>
          <p:cNvPr id="11" name="Kuvan paikkamerkki 10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8" r="20318"/>
          <a:stretch>
            <a:fillRect/>
          </a:stretch>
        </p:blipFill>
        <p:spPr>
          <a:xfrm>
            <a:off x="4797509" y="548947"/>
            <a:ext cx="3384376" cy="5213070"/>
          </a:xfrm>
        </p:spPr>
      </p:pic>
      <p:sp>
        <p:nvSpPr>
          <p:cNvPr id="2" name="Tekstiruutu 1"/>
          <p:cNvSpPr txBox="1"/>
          <p:nvPr/>
        </p:nvSpPr>
        <p:spPr>
          <a:xfrm>
            <a:off x="4860032" y="728271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Myyjäiset </a:t>
            </a:r>
            <a:r>
              <a:rPr lang="fi-FI" i="1" dirty="0" smtClean="0"/>
              <a:t>– </a:t>
            </a:r>
            <a:br>
              <a:rPr lang="fi-FI" i="1" dirty="0" smtClean="0"/>
            </a:br>
            <a:r>
              <a:rPr lang="fi-FI" i="1" dirty="0" smtClean="0"/>
              <a:t>Syksyn </a:t>
            </a:r>
            <a:r>
              <a:rPr lang="fi-FI" i="1" dirty="0"/>
              <a:t>satoa parhaimmillaan!</a:t>
            </a:r>
          </a:p>
        </p:txBody>
      </p:sp>
    </p:spTree>
    <p:extLst>
      <p:ext uri="{BB962C8B-B14F-4D97-AF65-F5344CB8AC3E}">
        <p14:creationId xmlns:p14="http://schemas.microsoft.com/office/powerpoint/2010/main" val="375985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>
                <a:latin typeface="MarttiDisplay" pitchFamily="2" charset="0"/>
              </a:rPr>
              <a:t>Suosituimmat sisällöt verkossa?</a:t>
            </a:r>
            <a:endParaRPr lang="fi-FI" dirty="0">
              <a:latin typeface="MarttiDisplay" pitchFamily="2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i-FI" sz="2000" dirty="0" smtClean="0"/>
          </a:p>
          <a:p>
            <a:endParaRPr lang="fi-FI" sz="2000" dirty="0"/>
          </a:p>
          <a:p>
            <a:endParaRPr lang="fi-FI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fi-FI" sz="2000" dirty="0" smtClean="0"/>
              <a:t>Tapahtumat</a:t>
            </a:r>
            <a:endParaRPr lang="fi-FI" sz="2000" b="1" i="1" dirty="0"/>
          </a:p>
          <a:p>
            <a:pPr marL="457200" indent="-457200">
              <a:buFont typeface="+mj-lt"/>
              <a:buAutoNum type="arabicPeriod"/>
            </a:pPr>
            <a:r>
              <a:rPr lang="fi-FI" sz="2000" dirty="0" smtClean="0"/>
              <a:t>Yhteystiedot, kirkot</a:t>
            </a:r>
            <a:r>
              <a:rPr lang="fi-FI" sz="2000" dirty="0"/>
              <a:t>, kappelit, 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>leirikeskukset</a:t>
            </a:r>
            <a:r>
              <a:rPr lang="fi-FI" sz="2000" dirty="0"/>
              <a:t>, </a:t>
            </a:r>
            <a:r>
              <a:rPr lang="fi-FI" sz="2000" dirty="0" smtClean="0"/>
              <a:t>hautausmaat, </a:t>
            </a:r>
            <a:br>
              <a:rPr lang="fi-FI" sz="2000" dirty="0" smtClean="0"/>
            </a:br>
            <a:r>
              <a:rPr lang="fi-FI" sz="2000" dirty="0" smtClean="0"/>
              <a:t>henkilöt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sz="2000" dirty="0" smtClean="0"/>
              <a:t>Avoimet työpaikat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 smtClean="0"/>
              <a:t>Virkatodistus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sz="2000" dirty="0" smtClean="0"/>
              <a:t>Hautajaiset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sz="2000" dirty="0" smtClean="0"/>
              <a:t>Rippikoulu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sz="2000" dirty="0" smtClean="0"/>
              <a:t>Ristiäiset</a:t>
            </a:r>
            <a:endParaRPr lang="fi-FI" sz="2000" dirty="0"/>
          </a:p>
        </p:txBody>
      </p:sp>
      <p:sp>
        <p:nvSpPr>
          <p:cNvPr id="5" name="Suorakulmio 4"/>
          <p:cNvSpPr/>
          <p:nvPr/>
        </p:nvSpPr>
        <p:spPr>
          <a:xfrm>
            <a:off x="5004048" y="3717032"/>
            <a:ext cx="2808312" cy="201622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dirty="0" smtClean="0">
                <a:solidFill>
                  <a:schemeClr val="tx1"/>
                </a:solidFill>
              </a:rPr>
              <a:t>HUOM!</a:t>
            </a:r>
          </a:p>
          <a:p>
            <a:endParaRPr lang="fi-FI" dirty="0" smtClean="0">
              <a:solidFill>
                <a:schemeClr val="tx1"/>
              </a:solidFill>
            </a:endParaRPr>
          </a:p>
          <a:p>
            <a:r>
              <a:rPr lang="fi-FI" dirty="0" smtClean="0">
                <a:solidFill>
                  <a:schemeClr val="tx1"/>
                </a:solidFill>
              </a:rPr>
              <a:t>Uutiset eivät ole suosituimpien sisältöjen joukossa seurakuntien sivuilla. 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0702"/>
            <a:ext cx="1572810" cy="1483783"/>
          </a:xfrm>
          <a:prstGeom prst="rect">
            <a:avLst/>
          </a:prstGeom>
        </p:spPr>
      </p:pic>
      <p:sp>
        <p:nvSpPr>
          <p:cNvPr id="6" name="Kuvaselite-ellipsi 5"/>
          <p:cNvSpPr/>
          <p:nvPr/>
        </p:nvSpPr>
        <p:spPr>
          <a:xfrm rot="5129507">
            <a:off x="2816990" y="692561"/>
            <a:ext cx="1198706" cy="2810184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2252007" y="1825660"/>
            <a:ext cx="2392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err="1" smtClean="0"/>
              <a:t>Huom</a:t>
            </a:r>
            <a:r>
              <a:rPr lang="fi-FI" sz="1400" dirty="0" smtClean="0"/>
              <a:t>! Suosituimmat meidän </a:t>
            </a:r>
          </a:p>
          <a:p>
            <a:r>
              <a:rPr lang="fi-FI" sz="1400" dirty="0"/>
              <a:t>n</a:t>
            </a:r>
            <a:r>
              <a:rPr lang="fi-FI" sz="1400" dirty="0" smtClean="0"/>
              <a:t>ykyisten käyttäjien mielestä!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34126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43001" y="1915765"/>
            <a:ext cx="3896951" cy="4032250"/>
          </a:xfrm>
        </p:spPr>
        <p:txBody>
          <a:bodyPr/>
          <a:lstStyle/>
          <a:p>
            <a:r>
              <a:rPr lang="fi-FI" sz="1600" dirty="0" smtClean="0"/>
              <a:t>Leipätekstin alla jakamistoiminnot, </a:t>
            </a:r>
            <a:br>
              <a:rPr lang="fi-FI" sz="1600" dirty="0" smtClean="0"/>
            </a:br>
            <a:r>
              <a:rPr lang="fi-FI" sz="1600" dirty="0" smtClean="0"/>
              <a:t>joilla kuka tahansa voi jakaa tietoa tapahtumasta eteenpäin </a:t>
            </a:r>
          </a:p>
          <a:p>
            <a:pPr lvl="1"/>
            <a:r>
              <a:rPr lang="fi-FI" sz="1600" dirty="0" smtClean="0"/>
              <a:t>Facebook, Twitter, Google+ jne.  </a:t>
            </a:r>
          </a:p>
          <a:p>
            <a:endParaRPr lang="fi-FI" sz="1600" dirty="0" smtClean="0"/>
          </a:p>
          <a:p>
            <a:r>
              <a:rPr lang="fi-FI" sz="1600" dirty="0" smtClean="0"/>
              <a:t>Tapahtumakuvauksen oikealla puolella tieto siitä, missä tapahtuma järjestetään</a:t>
            </a:r>
            <a:r>
              <a:rPr lang="fi-FI" sz="1600" dirty="0"/>
              <a:t> </a:t>
            </a: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dirty="0" smtClean="0">
                <a:sym typeface="Wingdings" panose="05000000000000000000" pitchFamily="2" charset="2"/>
              </a:rPr>
              <a:t> Linkki Kirkot ja tilat -sivulle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Tilatiedon alla näytetään tapahtumapaikan sijainti kartalla.</a:t>
            </a:r>
          </a:p>
          <a:p>
            <a:endParaRPr lang="fi-FI" sz="1600" dirty="0" smtClean="0"/>
          </a:p>
          <a:p>
            <a:r>
              <a:rPr lang="fi-FI" sz="1600" dirty="0" smtClean="0"/>
              <a:t>Tapahtumakuvauksen alla voi olla listattuna ”samankaltaisia tapahtumia”</a:t>
            </a:r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15BE-E211-496B-9AAD-69CF2389221A}" type="datetime1">
              <a:rPr lang="fi-FI" smtClean="0"/>
              <a:t>25.7.2016</a:t>
            </a:fld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1115616" y="256025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>
                <a:solidFill>
                  <a:schemeClr val="bg1"/>
                </a:solidFill>
              </a:rPr>
              <a:t>Mitä muuta tapahtumasivu kertoo?</a:t>
            </a: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052" y="1555919"/>
            <a:ext cx="2600000" cy="780952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342" y="2416468"/>
            <a:ext cx="2286669" cy="3784134"/>
          </a:xfrm>
          <a:prstGeom prst="rect">
            <a:avLst/>
          </a:prstGeom>
        </p:spPr>
      </p:pic>
      <p:sp>
        <p:nvSpPr>
          <p:cNvPr id="13" name="Nuoli oikealle 12"/>
          <p:cNvSpPr/>
          <p:nvPr/>
        </p:nvSpPr>
        <p:spPr>
          <a:xfrm>
            <a:off x="4321554" y="4335228"/>
            <a:ext cx="1121788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Nuoli oikealle 13"/>
          <p:cNvSpPr/>
          <p:nvPr/>
        </p:nvSpPr>
        <p:spPr>
          <a:xfrm>
            <a:off x="4353243" y="3330203"/>
            <a:ext cx="1121788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Nuoli oikealle 14"/>
          <p:cNvSpPr/>
          <p:nvPr/>
        </p:nvSpPr>
        <p:spPr>
          <a:xfrm>
            <a:off x="4321554" y="1816052"/>
            <a:ext cx="1121788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25" y="5811338"/>
            <a:ext cx="4666667" cy="657143"/>
          </a:xfrm>
          <a:prstGeom prst="rect">
            <a:avLst/>
          </a:prstGeom>
        </p:spPr>
      </p:pic>
      <p:sp>
        <p:nvSpPr>
          <p:cNvPr id="17" name="Nuoli oikealle 16"/>
          <p:cNvSpPr/>
          <p:nvPr/>
        </p:nvSpPr>
        <p:spPr>
          <a:xfrm rot="5400000">
            <a:off x="3852219" y="5477015"/>
            <a:ext cx="509878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94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Millainen on sinun valovoimainen tapahtumasi?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0EC8-1294-4FAF-A001-FB420D12088E}" type="datetime1">
              <a:rPr lang="fi-FI" smtClean="0"/>
              <a:t>25.7.2016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78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Tehtävä: Nyt tehdään houkuttava ja koukuttava tapahtumakuvaus!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287" y="1700672"/>
            <a:ext cx="8353425" cy="4392612"/>
          </a:xfrm>
        </p:spPr>
        <p:txBody>
          <a:bodyPr/>
          <a:lstStyle/>
          <a:p>
            <a:r>
              <a:rPr lang="fi-FI" sz="2000" dirty="0"/>
              <a:t>Tee työtä yksin, parin kanssa tai ryhmissä</a:t>
            </a:r>
          </a:p>
          <a:p>
            <a:pPr marL="0" indent="0">
              <a:buNone/>
            </a:pPr>
            <a:endParaRPr lang="fi-FI" sz="2000" dirty="0" smtClean="0"/>
          </a:p>
          <a:p>
            <a:r>
              <a:rPr lang="fi-FI" sz="2000" dirty="0" smtClean="0"/>
              <a:t>Tutustu Verkkotekstin </a:t>
            </a:r>
            <a:r>
              <a:rPr lang="fi-FI" sz="2000" dirty="0"/>
              <a:t>kirjoittajan </a:t>
            </a:r>
            <a:r>
              <a:rPr lang="fi-FI" sz="2000" dirty="0" smtClean="0"/>
              <a:t>muistilistaan</a:t>
            </a:r>
          </a:p>
          <a:p>
            <a:pPr lvl="1"/>
            <a:r>
              <a:rPr lang="fi-FI" sz="2000" dirty="0" smtClean="0"/>
              <a:t>Löytyy Lukkariohjeesta</a:t>
            </a:r>
          </a:p>
          <a:p>
            <a:pPr marL="0" indent="0">
              <a:buNone/>
            </a:pPr>
            <a:endParaRPr lang="fi-FI" sz="2000" dirty="0" smtClean="0"/>
          </a:p>
          <a:p>
            <a:r>
              <a:rPr lang="fi-FI" sz="2000" dirty="0" smtClean="0"/>
              <a:t>Laadi kuvaus lähiajan tulevasta tapahtumasta valmiiseen julistepohjaan tai tyhjälle paperille</a:t>
            </a:r>
          </a:p>
          <a:p>
            <a:pPr lvl="1"/>
            <a:r>
              <a:rPr lang="fi-FI" sz="2000" dirty="0" smtClean="0"/>
              <a:t>Ks. esimerkki ”Rohkea nainen” –tapahtuma Keravalla</a:t>
            </a:r>
          </a:p>
          <a:p>
            <a:pPr lvl="1"/>
            <a:r>
              <a:rPr lang="fi-FI" sz="2000" dirty="0" smtClean="0"/>
              <a:t>Muista miettiä kaikki asiat! </a:t>
            </a:r>
          </a:p>
          <a:p>
            <a:pPr lvl="2"/>
            <a:r>
              <a:rPr lang="fi-FI" dirty="0" smtClean="0"/>
              <a:t>Otsikko, ingressi, aika ja paikka, kuvausteksti, kuva</a:t>
            </a:r>
          </a:p>
          <a:p>
            <a:endParaRPr lang="fi-FI" sz="2000" dirty="0" smtClean="0"/>
          </a:p>
          <a:p>
            <a:r>
              <a:rPr lang="fi-FI" sz="2000" dirty="0" smtClean="0"/>
              <a:t>Tehtävät kootaan ja puretaan sekä esitellään toisille</a:t>
            </a:r>
          </a:p>
          <a:p>
            <a:pPr marL="0" indent="0">
              <a:buNone/>
            </a:pPr>
            <a:r>
              <a:rPr lang="fi-FI" sz="2000" dirty="0" smtClean="0"/>
              <a:t> </a:t>
            </a:r>
            <a:endParaRPr lang="fi-FI" sz="2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14B6-C594-46F3-834A-678785F51734}" type="datetime1">
              <a:rPr lang="fi-FI" smtClean="0"/>
              <a:t>25.7.2016</a:t>
            </a:fld>
            <a:endParaRPr lang="fi-FI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71400"/>
            <a:ext cx="2160240" cy="1522969"/>
          </a:xfrm>
          <a:prstGeom prst="rect">
            <a:avLst/>
          </a:prstGeom>
        </p:spPr>
      </p:pic>
      <p:sp>
        <p:nvSpPr>
          <p:cNvPr id="7" name="Nuoli oikealle 14"/>
          <p:cNvSpPr/>
          <p:nvPr/>
        </p:nvSpPr>
        <p:spPr>
          <a:xfrm>
            <a:off x="6012160" y="2492896"/>
            <a:ext cx="648072" cy="27997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402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508C-1743-4694-8E11-7FFC62FF7D68}" type="datetime1">
              <a:rPr lang="fi-FI" smtClean="0"/>
              <a:t>25.7.2016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Kiitos!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262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Tapahtumat on keskeinen </a:t>
            </a:r>
            <a:r>
              <a:rPr lang="fi-FI" dirty="0" smtClean="0"/>
              <a:t>perusominaisuus </a:t>
            </a:r>
            <a:r>
              <a:rPr lang="fi-FI" dirty="0" smtClean="0"/>
              <a:t>Lukkarissa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288" y="1700672"/>
            <a:ext cx="4824785" cy="4392612"/>
          </a:xfrm>
        </p:spPr>
        <p:txBody>
          <a:bodyPr/>
          <a:lstStyle/>
          <a:p>
            <a:r>
              <a:rPr lang="fi-FI" sz="1600" b="1" dirty="0" smtClean="0"/>
              <a:t>Tapahtumat </a:t>
            </a:r>
            <a:r>
              <a:rPr lang="fi-FI" sz="1600" b="1" dirty="0"/>
              <a:t>poikkeuksetta käytetyin ja etsityin </a:t>
            </a:r>
            <a:r>
              <a:rPr lang="fi-FI" sz="1600" b="1" dirty="0" smtClean="0"/>
              <a:t>sisältö seurakuntien verkkosivuilla</a:t>
            </a:r>
          </a:p>
          <a:p>
            <a:r>
              <a:rPr lang="fi-FI" sz="1600" dirty="0" smtClean="0"/>
              <a:t>Lukkarin tapahtumissa</a:t>
            </a:r>
            <a:r>
              <a:rPr lang="fi-FI" sz="1600" dirty="0" smtClean="0"/>
              <a:t> </a:t>
            </a:r>
            <a:r>
              <a:rPr lang="fi-FI" sz="1600" dirty="0" smtClean="0"/>
              <a:t>haettu markkinoivampaa esitystapaa</a:t>
            </a:r>
          </a:p>
          <a:p>
            <a:pPr lvl="1"/>
            <a:r>
              <a:rPr lang="fi-FI" sz="1600" dirty="0" smtClean="0"/>
              <a:t>Taustalla sekä seurakuntalaisten että työntekijöiden toive</a:t>
            </a:r>
          </a:p>
          <a:p>
            <a:r>
              <a:rPr lang="fi-FI" sz="1600" dirty="0" smtClean="0"/>
              <a:t>Tapahtumat löytyvät näkyvästi etusivulta</a:t>
            </a:r>
          </a:p>
          <a:p>
            <a:r>
              <a:rPr lang="fi-FI" sz="1600" dirty="0" smtClean="0"/>
              <a:t>Tapahtumien luokittelun ja esittämistavan taustalla paljon testaamista ja keskustelua työntekijöiden ja seurakuntalaisten kanssa</a:t>
            </a:r>
          </a:p>
          <a:p>
            <a:pPr lvl="1"/>
            <a:r>
              <a:rPr lang="fi-FI" sz="1600" dirty="0" smtClean="0"/>
              <a:t>Lue blogi! </a:t>
            </a:r>
            <a:r>
              <a:rPr lang="fi-FI" sz="1600" dirty="0" smtClean="0">
                <a:hlinkClick r:id="rId2"/>
              </a:rPr>
              <a:t>http</a:t>
            </a:r>
            <a:r>
              <a:rPr lang="fi-FI" sz="1600" dirty="0">
                <a:hlinkClick r:id="rId2"/>
              </a:rPr>
              <a:t>://www.kirkonkello.fi/nyt-on-seurakuntien-tapahtumat-kerhot-ja-ryhmat-luokiteltu</a:t>
            </a:r>
            <a:r>
              <a:rPr lang="fi-FI" sz="1600" dirty="0" smtClean="0">
                <a:hlinkClick r:id="rId2"/>
              </a:rPr>
              <a:t>/</a:t>
            </a:r>
            <a:endParaRPr lang="fi-FI" sz="1600" dirty="0"/>
          </a:p>
          <a:p>
            <a:pPr marL="0" indent="0">
              <a:buNone/>
            </a:pPr>
            <a:endParaRPr lang="fi-FI" sz="1600" dirty="0"/>
          </a:p>
          <a:p>
            <a:endParaRPr lang="fi-FI" sz="1600" dirty="0" smtClean="0"/>
          </a:p>
          <a:p>
            <a:endParaRPr lang="fi-FI" sz="1600" dirty="0"/>
          </a:p>
          <a:p>
            <a:endParaRPr lang="fi-FI" sz="160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6110-60FE-4D94-8B97-31B056A0DFF7}" type="datetime1">
              <a:rPr lang="fi-FI" smtClean="0"/>
              <a:t>25.7.2016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967" y="1979068"/>
            <a:ext cx="3761905" cy="3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1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Millainen on </a:t>
            </a:r>
            <a:br>
              <a:rPr lang="fi-FI" dirty="0" smtClean="0"/>
            </a:br>
            <a:r>
              <a:rPr lang="fi-FI" dirty="0" smtClean="0"/>
              <a:t>houkutteleva</a:t>
            </a:r>
            <a:br>
              <a:rPr lang="fi-FI" dirty="0" smtClean="0"/>
            </a:br>
            <a:r>
              <a:rPr lang="fi-FI" dirty="0"/>
              <a:t>t</a:t>
            </a:r>
            <a:r>
              <a:rPr lang="fi-FI" dirty="0" smtClean="0"/>
              <a:t>apahtuman kuvaussivu?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5B25-FF42-47B0-B64A-AD644B802F67}" type="datetime1">
              <a:rPr lang="fi-FI" smtClean="0"/>
              <a:t>25.7.2016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049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Tällainen</a:t>
            </a:r>
            <a:r>
              <a:rPr lang="fi-FI" dirty="0" smtClean="0"/>
              <a:t>? Innostuisitko itse osallistumaan?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14B6-C594-46F3-834A-678785F51734}" type="datetime1">
              <a:rPr lang="fi-FI" smtClean="0"/>
              <a:t>25.7.2016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sakasti.evl.fi/verkkohanke</a:t>
            </a:r>
            <a:endParaRPr lang="fi-FI" dirty="0"/>
          </a:p>
        </p:txBody>
      </p:sp>
      <p:pic>
        <p:nvPicPr>
          <p:cNvPr id="11" name="Sisällön paikkamerkki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654" y="4702506"/>
            <a:ext cx="3824346" cy="1858632"/>
          </a:xfrm>
          <a:prstGeom prst="rect">
            <a:avLst/>
          </a:prstGeom>
        </p:spPr>
      </p:pic>
      <p:sp>
        <p:nvSpPr>
          <p:cNvPr id="13" name="Pyöristetty kuvaselitesuorakulmio 12"/>
          <p:cNvSpPr/>
          <p:nvPr/>
        </p:nvSpPr>
        <p:spPr>
          <a:xfrm>
            <a:off x="5935899" y="1520211"/>
            <a:ext cx="2888537" cy="3361737"/>
          </a:xfrm>
          <a:prstGeom prst="wedgeRoundRectCallo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Onko tämä minulle?</a:t>
            </a:r>
          </a:p>
          <a:p>
            <a:pPr algn="ctr"/>
            <a:r>
              <a:rPr lang="fi-FI" dirty="0"/>
              <a:t>Menisinkö?</a:t>
            </a:r>
          </a:p>
          <a:p>
            <a:pPr algn="ctr"/>
            <a:r>
              <a:rPr lang="fi-FI" dirty="0"/>
              <a:t>Miksi menisin?</a:t>
            </a:r>
          </a:p>
          <a:p>
            <a:pPr algn="ctr"/>
            <a:r>
              <a:rPr lang="fi-FI" dirty="0"/>
              <a:t>Saanko sitä, mitä odotan?</a:t>
            </a:r>
          </a:p>
          <a:p>
            <a:pPr algn="ctr"/>
            <a:r>
              <a:rPr lang="fi-FI" dirty="0"/>
              <a:t>Missä se on? </a:t>
            </a:r>
          </a:p>
          <a:p>
            <a:pPr algn="ctr"/>
            <a:r>
              <a:rPr lang="fi-FI" dirty="0"/>
              <a:t>Minne auto?</a:t>
            </a:r>
          </a:p>
          <a:p>
            <a:pPr algn="ctr"/>
            <a:r>
              <a:rPr lang="fi-FI" dirty="0"/>
              <a:t>Maksaako?</a:t>
            </a:r>
          </a:p>
          <a:p>
            <a:pPr algn="ctr"/>
            <a:r>
              <a:rPr lang="fi-FI" dirty="0"/>
              <a:t>Lapset mukaan?</a:t>
            </a:r>
          </a:p>
          <a:p>
            <a:pPr algn="ctr"/>
            <a:r>
              <a:rPr lang="fi-FI" dirty="0"/>
              <a:t>Pääseekö pyörätuolilla</a:t>
            </a:r>
            <a:r>
              <a:rPr lang="fi-FI" dirty="0" smtClean="0"/>
              <a:t>?</a:t>
            </a:r>
          </a:p>
          <a:p>
            <a:pPr algn="ctr"/>
            <a:r>
              <a:rPr lang="fi-FI" dirty="0" smtClean="0"/>
              <a:t>Mikä diakonia? </a:t>
            </a:r>
            <a:br>
              <a:rPr lang="fi-FI" dirty="0" smtClean="0"/>
            </a:br>
            <a:r>
              <a:rPr lang="fi-FI" dirty="0" smtClean="0"/>
              <a:t>Mikä messu?</a:t>
            </a:r>
          </a:p>
          <a:p>
            <a:pPr algn="ctr"/>
            <a:r>
              <a:rPr lang="fi-FI" dirty="0" smtClean="0"/>
              <a:t>Miksi juuri tänne tänään?</a:t>
            </a:r>
            <a:endParaRPr lang="fi-FI" dirty="0"/>
          </a:p>
        </p:txBody>
      </p:sp>
      <p:pic>
        <p:nvPicPr>
          <p:cNvPr id="19" name="Kuva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350" y="2622235"/>
            <a:ext cx="1810942" cy="642884"/>
          </a:xfrm>
          <a:prstGeom prst="rect">
            <a:avLst/>
          </a:prstGeom>
        </p:spPr>
      </p:pic>
      <p:pic>
        <p:nvPicPr>
          <p:cNvPr id="20" name="Kuva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025" y="1868305"/>
            <a:ext cx="1627659" cy="555983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66" y="1705733"/>
            <a:ext cx="3532259" cy="402752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472855"/>
            <a:ext cx="3079667" cy="122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6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Esimerkki etusivusta: </a:t>
            </a:r>
            <a:br>
              <a:rPr lang="fi-FI" dirty="0" smtClean="0"/>
            </a:br>
            <a:r>
              <a:rPr lang="fi-FI" dirty="0" smtClean="0"/>
              <a:t>Tapahtumakalenteri keskiössä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E288-8B28-4ACA-993E-D12CF142A7EE}" type="datetime1">
              <a:rPr lang="fi-FI" smtClean="0"/>
              <a:t>25.7.2016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556792"/>
            <a:ext cx="6408712" cy="520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3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Esimerkki tapahtumasivulta:</a:t>
            </a:r>
            <a:br>
              <a:rPr lang="fi-FI" dirty="0" smtClean="0"/>
            </a:br>
            <a:r>
              <a:rPr lang="fi-FI" dirty="0" smtClean="0"/>
              <a:t>Houkuttava ja koukuttava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E288-8B28-4ACA-993E-D12CF142A7EE}" type="datetime1">
              <a:rPr lang="fi-FI" smtClean="0"/>
              <a:t>25.7.2016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55" y="1484784"/>
            <a:ext cx="7664897" cy="525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8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Muista tapahtumissa persoonat! </a:t>
            </a:r>
            <a:br>
              <a:rPr lang="fi-FI" dirty="0" smtClean="0"/>
            </a:br>
            <a:r>
              <a:rPr lang="fi-FI" dirty="0" smtClean="0"/>
              <a:t>Kenelle kirjoitat? Ketä kutsut tapahtumaan?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408-3719-437B-AE6C-8E8F109EFEB4}" type="datetime1">
              <a:rPr lang="fi-FI" smtClean="0"/>
              <a:t>25.7.2016</a:t>
            </a:fld>
            <a:endParaRPr lang="fi-FI"/>
          </a:p>
        </p:txBody>
      </p:sp>
      <p:pic>
        <p:nvPicPr>
          <p:cNvPr id="10" name="Sisällön paikkamerkk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390" y="2924313"/>
            <a:ext cx="4100513" cy="1992849"/>
          </a:xfrm>
        </p:spPr>
      </p:pic>
      <p:pic>
        <p:nvPicPr>
          <p:cNvPr id="1027" name="Picture 3" descr="C:\Users\za030499\AppData\Local\Microsoft\Windows\Temporary Internet Files\Content.IE5\8HC5NF15\MC900434669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2321173" cy="186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iruutu 10"/>
          <p:cNvSpPr txBox="1"/>
          <p:nvPr/>
        </p:nvSpPr>
        <p:spPr>
          <a:xfrm>
            <a:off x="6084168" y="1863209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Saanko täältä sitä mitä etsin?</a:t>
            </a:r>
          </a:p>
        </p:txBody>
      </p:sp>
      <p:pic>
        <p:nvPicPr>
          <p:cNvPr id="1030" name="Picture 6" descr="C:\Users\za030499\AppData\Local\Microsoft\Windows\Temporary Internet Files\Content.IE5\8HC5NF15\MC900434669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1621" y="4286522"/>
            <a:ext cx="2178991" cy="172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iruutu 11"/>
          <p:cNvSpPr txBox="1"/>
          <p:nvPr/>
        </p:nvSpPr>
        <p:spPr>
          <a:xfrm>
            <a:off x="1066302" y="4918782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Onko tämä tarkoitettu minulle?</a:t>
            </a:r>
          </a:p>
          <a:p>
            <a:endParaRPr lang="fi-FI" dirty="0" err="1" smtClean="0"/>
          </a:p>
        </p:txBody>
      </p:sp>
    </p:spTree>
    <p:extLst>
      <p:ext uri="{BB962C8B-B14F-4D97-AF65-F5344CB8AC3E}">
        <p14:creationId xmlns:p14="http://schemas.microsoft.com/office/powerpoint/2010/main" val="383032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Hakusanat: Ihmisten arkikieltä!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95288" y="1522091"/>
            <a:ext cx="4100512" cy="4752106"/>
          </a:xfrm>
        </p:spPr>
        <p:txBody>
          <a:bodyPr/>
          <a:lstStyle/>
          <a:p>
            <a:r>
              <a:rPr lang="fi-FI" sz="1600" dirty="0" smtClean="0"/>
              <a:t>Mieti käytetyimmät hakusanat ja tutuimmat sanamuodot</a:t>
            </a:r>
          </a:p>
          <a:p>
            <a:pPr lvl="1"/>
            <a:r>
              <a:rPr lang="fi-FI" sz="1400" dirty="0" smtClean="0"/>
              <a:t>Mitä sanoja tapahtuman kohderyhmään kuuluvat ihmiset käyttävät Google-hakukoneessa?</a:t>
            </a:r>
          </a:p>
          <a:p>
            <a:pPr lvl="1"/>
            <a:r>
              <a:rPr lang="fi-FI" sz="1400" dirty="0" smtClean="0"/>
              <a:t>Millä sanoilla ihmiset hakevat tapahtumaasi? Miten sinä etsisit tietoa tapahtumasta?</a:t>
            </a:r>
          </a:p>
          <a:p>
            <a:pPr marL="0" indent="0">
              <a:buNone/>
            </a:pPr>
            <a:endParaRPr lang="fi-FI" sz="1600" dirty="0" smtClean="0"/>
          </a:p>
          <a:p>
            <a:r>
              <a:rPr lang="fi-FI" sz="1600" dirty="0" smtClean="0"/>
              <a:t>Avainsanat kertovat, mitkä asiat ja sanat ovat tiedonetsijöiden eli kohderyhmän mielessä.</a:t>
            </a:r>
          </a:p>
          <a:p>
            <a:pPr marL="0" indent="0">
              <a:buNone/>
            </a:pPr>
            <a:endParaRPr lang="fi-FI" sz="1600" dirty="0" smtClean="0"/>
          </a:p>
          <a:p>
            <a:pPr marL="266700" lvl="1" indent="-266700">
              <a:buFont typeface="Arial" pitchFamily="34" charset="0"/>
              <a:buChar char="•"/>
            </a:pPr>
            <a:r>
              <a:rPr lang="fi-FI" sz="1600" dirty="0" smtClean="0"/>
              <a:t>Käyttämällä kohderyhmän kieltä (ei ”kirkkojargonia”!) otat </a:t>
            </a:r>
            <a:r>
              <a:rPr lang="fi-FI" sz="1600" dirty="0"/>
              <a:t>huomioon </a:t>
            </a:r>
            <a:r>
              <a:rPr lang="fi-FI" sz="1600" dirty="0" smtClean="0"/>
              <a:t>tiedon etsijän ja hän </a:t>
            </a:r>
            <a:r>
              <a:rPr lang="fi-FI" sz="1600" dirty="0"/>
              <a:t>löytää etsimänsä </a:t>
            </a:r>
            <a:r>
              <a:rPr lang="fi-FI" sz="1600" dirty="0" smtClean="0"/>
              <a:t>helpommin!</a:t>
            </a:r>
            <a:endParaRPr lang="fi-FI" sz="1600" dirty="0"/>
          </a:p>
          <a:p>
            <a:endParaRPr lang="fi-FI" sz="160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50A3-BFED-4E3F-A3A0-C83D04B3613C}" type="datetime1">
              <a:rPr lang="fi-FI" smtClean="0"/>
              <a:t>25.7.2016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3707595"/>
            <a:ext cx="1762520" cy="2673734"/>
          </a:xfrm>
          <a:prstGeom prst="rect">
            <a:avLst/>
          </a:prstGeom>
        </p:spPr>
      </p:pic>
      <p:grpSp>
        <p:nvGrpSpPr>
          <p:cNvPr id="10" name="Group 4"/>
          <p:cNvGrpSpPr>
            <a:grpSpLocks noChangeAspect="1"/>
          </p:cNvGrpSpPr>
          <p:nvPr/>
        </p:nvGrpSpPr>
        <p:grpSpPr bwMode="auto">
          <a:xfrm flipH="1">
            <a:off x="5465564" y="1700808"/>
            <a:ext cx="3498924" cy="2621656"/>
            <a:chOff x="3249" y="1174"/>
            <a:chExt cx="2256" cy="1701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3249" y="1174"/>
              <a:ext cx="2256" cy="1024"/>
            </a:xfrm>
            <a:custGeom>
              <a:avLst/>
              <a:gdLst>
                <a:gd name="T0" fmla="*/ 952 w 952"/>
                <a:gd name="T1" fmla="*/ 315 h 432"/>
                <a:gd name="T2" fmla="*/ 699 w 952"/>
                <a:gd name="T3" fmla="*/ 432 h 432"/>
                <a:gd name="T4" fmla="*/ 253 w 952"/>
                <a:gd name="T5" fmla="*/ 432 h 432"/>
                <a:gd name="T6" fmla="*/ 0 w 952"/>
                <a:gd name="T7" fmla="*/ 315 h 432"/>
                <a:gd name="T8" fmla="*/ 0 w 952"/>
                <a:gd name="T9" fmla="*/ 117 h 432"/>
                <a:gd name="T10" fmla="*/ 253 w 952"/>
                <a:gd name="T11" fmla="*/ 0 h 432"/>
                <a:gd name="T12" fmla="*/ 699 w 952"/>
                <a:gd name="T13" fmla="*/ 0 h 432"/>
                <a:gd name="T14" fmla="*/ 952 w 952"/>
                <a:gd name="T15" fmla="*/ 117 h 432"/>
                <a:gd name="T16" fmla="*/ 952 w 952"/>
                <a:gd name="T17" fmla="*/ 31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2" h="432">
                  <a:moveTo>
                    <a:pt x="952" y="315"/>
                  </a:moveTo>
                  <a:cubicBezTo>
                    <a:pt x="952" y="380"/>
                    <a:pt x="838" y="432"/>
                    <a:pt x="699" y="432"/>
                  </a:cubicBezTo>
                  <a:cubicBezTo>
                    <a:pt x="253" y="432"/>
                    <a:pt x="253" y="432"/>
                    <a:pt x="253" y="432"/>
                  </a:cubicBezTo>
                  <a:cubicBezTo>
                    <a:pt x="114" y="432"/>
                    <a:pt x="0" y="380"/>
                    <a:pt x="0" y="31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52"/>
                    <a:pt x="114" y="0"/>
                    <a:pt x="253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838" y="0"/>
                    <a:pt x="952" y="52"/>
                    <a:pt x="952" y="117"/>
                  </a:cubicBezTo>
                  <a:lnTo>
                    <a:pt x="952" y="315"/>
                  </a:lnTo>
                  <a:close/>
                </a:path>
              </a:pathLst>
            </a:custGeom>
            <a:noFill/>
            <a:ln w="30163" cap="flat">
              <a:solidFill>
                <a:srgbClr val="FBB04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4524" y="2469"/>
              <a:ext cx="166" cy="192"/>
            </a:xfrm>
            <a:custGeom>
              <a:avLst/>
              <a:gdLst>
                <a:gd name="T0" fmla="*/ 70 w 70"/>
                <a:gd name="T1" fmla="*/ 60 h 81"/>
                <a:gd name="T2" fmla="*/ 52 w 70"/>
                <a:gd name="T3" fmla="*/ 81 h 81"/>
                <a:gd name="T4" fmla="*/ 19 w 70"/>
                <a:gd name="T5" fmla="*/ 81 h 81"/>
                <a:gd name="T6" fmla="*/ 0 w 70"/>
                <a:gd name="T7" fmla="*/ 60 h 81"/>
                <a:gd name="T8" fmla="*/ 0 w 70"/>
                <a:gd name="T9" fmla="*/ 22 h 81"/>
                <a:gd name="T10" fmla="*/ 19 w 70"/>
                <a:gd name="T11" fmla="*/ 0 h 81"/>
                <a:gd name="T12" fmla="*/ 52 w 70"/>
                <a:gd name="T13" fmla="*/ 0 h 81"/>
                <a:gd name="T14" fmla="*/ 70 w 70"/>
                <a:gd name="T15" fmla="*/ 22 h 81"/>
                <a:gd name="T16" fmla="*/ 70 w 70"/>
                <a:gd name="T17" fmla="*/ 6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81">
                  <a:moveTo>
                    <a:pt x="70" y="60"/>
                  </a:moveTo>
                  <a:cubicBezTo>
                    <a:pt x="70" y="72"/>
                    <a:pt x="62" y="81"/>
                    <a:pt x="52" y="81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8" y="81"/>
                    <a:pt x="0" y="72"/>
                    <a:pt x="0" y="6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8" y="0"/>
                    <a:pt x="1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62" y="0"/>
                    <a:pt x="70" y="10"/>
                    <a:pt x="70" y="22"/>
                  </a:cubicBezTo>
                  <a:lnTo>
                    <a:pt x="70" y="60"/>
                  </a:lnTo>
                  <a:close/>
                </a:path>
              </a:pathLst>
            </a:custGeom>
            <a:noFill/>
            <a:ln w="30163" cap="flat">
              <a:solidFill>
                <a:srgbClr val="FBB04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4408" y="2267"/>
              <a:ext cx="85" cy="98"/>
            </a:xfrm>
            <a:custGeom>
              <a:avLst/>
              <a:gdLst>
                <a:gd name="T0" fmla="*/ 36 w 36"/>
                <a:gd name="T1" fmla="*/ 30 h 41"/>
                <a:gd name="T2" fmla="*/ 26 w 36"/>
                <a:gd name="T3" fmla="*/ 41 h 41"/>
                <a:gd name="T4" fmla="*/ 10 w 36"/>
                <a:gd name="T5" fmla="*/ 41 h 41"/>
                <a:gd name="T6" fmla="*/ 0 w 36"/>
                <a:gd name="T7" fmla="*/ 30 h 41"/>
                <a:gd name="T8" fmla="*/ 0 w 36"/>
                <a:gd name="T9" fmla="*/ 11 h 41"/>
                <a:gd name="T10" fmla="*/ 10 w 36"/>
                <a:gd name="T11" fmla="*/ 0 h 41"/>
                <a:gd name="T12" fmla="*/ 26 w 36"/>
                <a:gd name="T13" fmla="*/ 0 h 41"/>
                <a:gd name="T14" fmla="*/ 36 w 36"/>
                <a:gd name="T15" fmla="*/ 11 h 41"/>
                <a:gd name="T16" fmla="*/ 36 w 36"/>
                <a:gd name="T17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41">
                  <a:moveTo>
                    <a:pt x="36" y="30"/>
                  </a:moveTo>
                  <a:cubicBezTo>
                    <a:pt x="36" y="36"/>
                    <a:pt x="32" y="41"/>
                    <a:pt x="26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5" y="41"/>
                    <a:pt x="0" y="36"/>
                    <a:pt x="0" y="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2" y="0"/>
                    <a:pt x="36" y="5"/>
                    <a:pt x="36" y="11"/>
                  </a:cubicBezTo>
                  <a:lnTo>
                    <a:pt x="36" y="30"/>
                  </a:lnTo>
                  <a:close/>
                </a:path>
              </a:pathLst>
            </a:custGeom>
            <a:noFill/>
            <a:ln w="30163" cap="flat">
              <a:solidFill>
                <a:srgbClr val="FBB04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4408" y="2777"/>
              <a:ext cx="85" cy="98"/>
            </a:xfrm>
            <a:custGeom>
              <a:avLst/>
              <a:gdLst>
                <a:gd name="T0" fmla="*/ 36 w 36"/>
                <a:gd name="T1" fmla="*/ 30 h 41"/>
                <a:gd name="T2" fmla="*/ 26 w 36"/>
                <a:gd name="T3" fmla="*/ 41 h 41"/>
                <a:gd name="T4" fmla="*/ 10 w 36"/>
                <a:gd name="T5" fmla="*/ 41 h 41"/>
                <a:gd name="T6" fmla="*/ 0 w 36"/>
                <a:gd name="T7" fmla="*/ 30 h 41"/>
                <a:gd name="T8" fmla="*/ 0 w 36"/>
                <a:gd name="T9" fmla="*/ 11 h 41"/>
                <a:gd name="T10" fmla="*/ 10 w 36"/>
                <a:gd name="T11" fmla="*/ 0 h 41"/>
                <a:gd name="T12" fmla="*/ 26 w 36"/>
                <a:gd name="T13" fmla="*/ 0 h 41"/>
                <a:gd name="T14" fmla="*/ 36 w 36"/>
                <a:gd name="T15" fmla="*/ 11 h 41"/>
                <a:gd name="T16" fmla="*/ 36 w 36"/>
                <a:gd name="T17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41">
                  <a:moveTo>
                    <a:pt x="36" y="30"/>
                  </a:moveTo>
                  <a:cubicBezTo>
                    <a:pt x="36" y="36"/>
                    <a:pt x="32" y="41"/>
                    <a:pt x="26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5" y="41"/>
                    <a:pt x="0" y="36"/>
                    <a:pt x="0" y="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2" y="0"/>
                    <a:pt x="36" y="5"/>
                    <a:pt x="36" y="11"/>
                  </a:cubicBezTo>
                  <a:lnTo>
                    <a:pt x="36" y="30"/>
                  </a:lnTo>
                  <a:close/>
                </a:path>
              </a:pathLst>
            </a:custGeom>
            <a:noFill/>
            <a:ln w="30163" cap="flat">
              <a:solidFill>
                <a:srgbClr val="FBB04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FI"/>
            </a:p>
          </p:txBody>
        </p:sp>
      </p:grpSp>
      <p:sp>
        <p:nvSpPr>
          <p:cNvPr id="17" name="textruta 16"/>
          <p:cNvSpPr txBox="1"/>
          <p:nvPr/>
        </p:nvSpPr>
        <p:spPr>
          <a:xfrm>
            <a:off x="5753596" y="1874192"/>
            <a:ext cx="3024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”Isä-poika toimintaa” vai ”lasten retki”?</a:t>
            </a:r>
          </a:p>
          <a:p>
            <a:endParaRPr lang="fi-FI" sz="1400" dirty="0"/>
          </a:p>
          <a:p>
            <a:r>
              <a:rPr lang="fi-FI" sz="1400" dirty="0"/>
              <a:t>”Luento eskatologiasta” vai ”Mitä on kuolemanjälkeinen elämä? –keskusteluhetki</a:t>
            </a:r>
            <a:r>
              <a:rPr lang="fi-FI" sz="1400" dirty="0" smtClean="0"/>
              <a:t>”?</a:t>
            </a:r>
            <a:endParaRPr lang="sv-FI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285744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irkkohallitus_malli">
  <a:themeElements>
    <a:clrScheme name="Iltarusk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Kirkkohallitus">
      <a:majorFont>
        <a:latin typeface="Martti"/>
        <a:ea typeface=""/>
        <a:cs typeface=""/>
      </a:majorFont>
      <a:minorFont>
        <a:latin typeface="Martt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Kirkkohallitus">
      <a:dk1>
        <a:srgbClr val="000000"/>
      </a:dk1>
      <a:lt1>
        <a:sysClr val="window" lastClr="FFFFFF"/>
      </a:lt1>
      <a:dk2>
        <a:srgbClr val="5A2181"/>
      </a:dk2>
      <a:lt2>
        <a:srgbClr val="FFD600"/>
      </a:lt2>
      <a:accent1>
        <a:srgbClr val="BD32BA"/>
      </a:accent1>
      <a:accent2>
        <a:srgbClr val="5A2181"/>
      </a:accent2>
      <a:accent3>
        <a:srgbClr val="0085CF"/>
      </a:accent3>
      <a:accent4>
        <a:srgbClr val="81AE38"/>
      </a:accent4>
      <a:accent5>
        <a:srgbClr val="00AF4C"/>
      </a:accent5>
      <a:accent6>
        <a:srgbClr val="FF5800"/>
      </a:accent6>
      <a:hlink>
        <a:srgbClr val="BD32BA"/>
      </a:hlink>
      <a:folHlink>
        <a:srgbClr val="5A2181"/>
      </a:folHlink>
    </a:clrScheme>
    <a:fontScheme name="Kirkkohallitus">
      <a:majorFont>
        <a:latin typeface="Martti"/>
        <a:ea typeface=""/>
        <a:cs typeface=""/>
      </a:majorFont>
      <a:minorFont>
        <a:latin typeface="Martt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irkkohallitus">
      <a:dk1>
        <a:srgbClr val="000000"/>
      </a:dk1>
      <a:lt1>
        <a:sysClr val="window" lastClr="FFFFFF"/>
      </a:lt1>
      <a:dk2>
        <a:srgbClr val="5A2181"/>
      </a:dk2>
      <a:lt2>
        <a:srgbClr val="FFD600"/>
      </a:lt2>
      <a:accent1>
        <a:srgbClr val="BD32BA"/>
      </a:accent1>
      <a:accent2>
        <a:srgbClr val="5A2181"/>
      </a:accent2>
      <a:accent3>
        <a:srgbClr val="0085CF"/>
      </a:accent3>
      <a:accent4>
        <a:srgbClr val="81AE38"/>
      </a:accent4>
      <a:accent5>
        <a:srgbClr val="00AF4C"/>
      </a:accent5>
      <a:accent6>
        <a:srgbClr val="FF5800"/>
      </a:accent6>
      <a:hlink>
        <a:srgbClr val="BD32BA"/>
      </a:hlink>
      <a:folHlink>
        <a:srgbClr val="5A2181"/>
      </a:folHlink>
    </a:clrScheme>
    <a:fontScheme name="Kirkkohallitus">
      <a:majorFont>
        <a:latin typeface="Martti"/>
        <a:ea typeface=""/>
        <a:cs typeface=""/>
      </a:majorFont>
      <a:minorFont>
        <a:latin typeface="Martt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kirkkohallitus_malli</Template>
  <TotalTime>3860</TotalTime>
  <Words>611</Words>
  <Application>Microsoft Office PowerPoint</Application>
  <PresentationFormat>Näytössä katseltava diaesitys (4:3)</PresentationFormat>
  <Paragraphs>185</Paragraphs>
  <Slides>23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8" baseType="lpstr">
      <vt:lpstr>Arial</vt:lpstr>
      <vt:lpstr>Martti</vt:lpstr>
      <vt:lpstr>MarttiDisplay</vt:lpstr>
      <vt:lpstr>Wingdings</vt:lpstr>
      <vt:lpstr>kirkkohallitus_malli</vt:lpstr>
      <vt:lpstr>Tapahtumat ja toiminta  keskiöön,  koska seurakuntalaiset niin haluavat!</vt:lpstr>
      <vt:lpstr>Suosituimmat sisällöt verkossa?</vt:lpstr>
      <vt:lpstr>Tapahtumat on keskeinen perusominaisuus Lukkarissa</vt:lpstr>
      <vt:lpstr>Millainen on  houkutteleva tapahtuman kuvaussivu?</vt:lpstr>
      <vt:lpstr>Tällainen? Innostuisitko itse osallistumaan?</vt:lpstr>
      <vt:lpstr>Esimerkki etusivusta:  Tapahtumakalenteri keskiössä</vt:lpstr>
      <vt:lpstr>Esimerkki tapahtumasivulta: Houkuttava ja koukuttava</vt:lpstr>
      <vt:lpstr>Muista tapahtumissa persoonat!  Kenelle kirjoitat? Ketä kutsut tapahtumaan?</vt:lpstr>
      <vt:lpstr>Hakusanat: Ihmisten arkikieltä!</vt:lpstr>
      <vt:lpstr>Äänensävy</vt:lpstr>
      <vt:lpstr>Miten muotoilen  hyvän otsikon?</vt:lpstr>
      <vt:lpstr>Otsikko – koukuttava ja puhutteleva</vt:lpstr>
      <vt:lpstr>Miten muotoilen hyvän ingressin?</vt:lpstr>
      <vt:lpstr>Käy suoraan asiaan –  olennaiset asiat tapahtumasta!</vt:lpstr>
      <vt:lpstr>Miten kirjoitan hyvän tapahtuman kuvaustekstin?</vt:lpstr>
      <vt:lpstr>Mitä tapahtumakuvauksessa pitää kertoa?</vt:lpstr>
      <vt:lpstr>Muista hyvän verkkotekstin ABC</vt:lpstr>
      <vt:lpstr>Millainen on hyvä kuva tapahtumakuvauksen yhteydessä?</vt:lpstr>
      <vt:lpstr>Kuva ja teksti</vt:lpstr>
      <vt:lpstr> </vt:lpstr>
      <vt:lpstr>Millainen on sinun valovoimainen tapahtumasi?</vt:lpstr>
      <vt:lpstr>Tehtävä: Nyt tehdään houkuttava ja koukuttava tapahtumakuvaus!</vt:lpstr>
      <vt:lpstr>Kiitos!</vt:lpstr>
    </vt:vector>
  </TitlesOfParts>
  <Manager>Kirkkohallitus</Manager>
  <Company>Kirkkohallitus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otsikko</dc:title>
  <dc:creator>Nikkilä Seija</dc:creator>
  <cp:lastModifiedBy>Korpiaho Mervi</cp:lastModifiedBy>
  <cp:revision>108</cp:revision>
  <cp:lastPrinted>2014-03-13T11:18:11Z</cp:lastPrinted>
  <dcterms:created xsi:type="dcterms:W3CDTF">2012-11-21T10:59:39Z</dcterms:created>
  <dcterms:modified xsi:type="dcterms:W3CDTF">2016-07-25T12:04:52Z</dcterms:modified>
</cp:coreProperties>
</file>