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91" r:id="rId2"/>
    <p:sldId id="269" r:id="rId3"/>
    <p:sldId id="279" r:id="rId4"/>
    <p:sldId id="267" r:id="rId5"/>
    <p:sldId id="271" r:id="rId6"/>
    <p:sldId id="272" r:id="rId7"/>
    <p:sldId id="273" r:id="rId8"/>
    <p:sldId id="277" r:id="rId9"/>
    <p:sldId id="290" r:id="rId10"/>
    <p:sldId id="278" r:id="rId11"/>
    <p:sldId id="281" r:id="rId12"/>
    <p:sldId id="280" r:id="rId13"/>
    <p:sldId id="282" r:id="rId14"/>
    <p:sldId id="283" r:id="rId15"/>
    <p:sldId id="284" r:id="rId16"/>
    <p:sldId id="285" r:id="rId17"/>
    <p:sldId id="286" r:id="rId18"/>
    <p:sldId id="287" r:id="rId19"/>
    <p:sldId id="288" r:id="rId20"/>
    <p:sldId id="289" r:id="rId21"/>
    <p:sldId id="274" r:id="rId22"/>
    <p:sldId id="275" r:id="rId23"/>
    <p:sldId id="276" r:id="rId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1117">
          <p15:clr>
            <a:srgbClr val="A4A3A4"/>
          </p15:clr>
        </p15:guide>
        <p15:guide id="3" orient="horz" pos="4201">
          <p15:clr>
            <a:srgbClr val="A4A3A4"/>
          </p15:clr>
        </p15:guide>
        <p15:guide id="4" orient="horz" pos="3884">
          <p15:clr>
            <a:srgbClr val="A4A3A4"/>
          </p15:clr>
        </p15:guide>
        <p15:guide id="5" orient="horz" pos="2160">
          <p15:clr>
            <a:srgbClr val="A4A3A4"/>
          </p15:clr>
        </p15:guide>
        <p15:guide id="6" orient="horz" pos="1344">
          <p15:clr>
            <a:srgbClr val="A4A3A4"/>
          </p15:clr>
        </p15:guide>
        <p15:guide id="7" pos="2880">
          <p15:clr>
            <a:srgbClr val="A4A3A4"/>
          </p15:clr>
        </p15:guide>
        <p15:guide id="8" pos="249">
          <p15:clr>
            <a:srgbClr val="A4A3A4"/>
          </p15:clr>
        </p15:guide>
        <p15:guide id="9"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4" d="100"/>
          <a:sy n="124" d="100"/>
        </p:scale>
        <p:origin x="1158" y="102"/>
      </p:cViewPr>
      <p:guideLst>
        <p:guide orient="horz" pos="210"/>
        <p:guide orient="horz" pos="1117"/>
        <p:guide orient="horz" pos="4201"/>
        <p:guide orient="horz" pos="3884"/>
        <p:guide orient="horz" pos="2160"/>
        <p:guide orient="horz" pos="1344"/>
        <p:guide pos="2880"/>
        <p:guide pos="249"/>
        <p:guide pos="5511"/>
      </p:guideLst>
    </p:cSldViewPr>
  </p:slideViewPr>
  <p:notesTextViewPr>
    <p:cViewPr>
      <p:scale>
        <a:sx n="1" d="1"/>
        <a:sy n="1" d="1"/>
      </p:scale>
      <p:origin x="0" y="0"/>
    </p:cViewPr>
  </p:notesTextViewPr>
  <p:notesViewPr>
    <p:cSldViewPr showGuides="1">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1000">
              <a:solidFill>
                <a:schemeClr val="tx1">
                  <a:lumMod val="50000"/>
                  <a:lumOff val="50000"/>
                </a:schemeClr>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2ADF9-6C8D-4CA6-A279-E54001BFF8B5}" type="datetimeFigureOut">
              <a:rPr lang="fi-FI" sz="1000" smtClean="0">
                <a:solidFill>
                  <a:schemeClr val="tx1">
                    <a:lumMod val="50000"/>
                    <a:lumOff val="50000"/>
                  </a:schemeClr>
                </a:solidFill>
              </a:rPr>
              <a:t>25.7.2016</a:t>
            </a:fld>
            <a:endParaRPr lang="fi-FI" sz="1000">
              <a:solidFill>
                <a:schemeClr val="tx1">
                  <a:lumMod val="50000"/>
                  <a:lumOff val="50000"/>
                </a:schemeClr>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1000">
              <a:solidFill>
                <a:schemeClr val="tx1">
                  <a:lumMod val="50000"/>
                  <a:lumOff val="50000"/>
                </a:schemeClr>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9B7A5-D53B-428C-A9FC-1F36D0CABBFB}" type="slidenum">
              <a:rPr lang="fi-FI" sz="1000" smtClean="0">
                <a:solidFill>
                  <a:schemeClr val="tx1">
                    <a:lumMod val="50000"/>
                    <a:lumOff val="50000"/>
                  </a:schemeClr>
                </a:solidFill>
              </a:rPr>
              <a:t>‹#›</a:t>
            </a:fld>
            <a:endParaRPr lang="fi-FI" sz="1000">
              <a:solidFill>
                <a:schemeClr val="tx1">
                  <a:lumMod val="50000"/>
                  <a:lumOff val="50000"/>
                </a:schemeClr>
              </a:solidFill>
            </a:endParaRPr>
          </a:p>
        </p:txBody>
      </p:sp>
    </p:spTree>
    <p:extLst>
      <p:ext uri="{BB962C8B-B14F-4D97-AF65-F5344CB8AC3E}">
        <p14:creationId xmlns:p14="http://schemas.microsoft.com/office/powerpoint/2010/main" val="111935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solidFill>
                  <a:schemeClr val="tx1">
                    <a:lumMod val="50000"/>
                    <a:lumOff val="50000"/>
                  </a:schemeClr>
                </a:solidFill>
              </a:defRPr>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solidFill>
                  <a:schemeClr val="tx1">
                    <a:lumMod val="50000"/>
                    <a:lumOff val="50000"/>
                  </a:schemeClr>
                </a:solidFill>
              </a:defRPr>
            </a:lvl1pPr>
          </a:lstStyle>
          <a:p>
            <a:fld id="{F941918D-72E4-4156-BFCC-9401C9944C97}" type="datetimeFigureOut">
              <a:rPr lang="fi-FI" smtClean="0"/>
              <a:pPr/>
              <a:t>25.7.2016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solidFill>
                  <a:schemeClr val="tx1">
                    <a:lumMod val="50000"/>
                    <a:lumOff val="50000"/>
                  </a:schemeClr>
                </a:solidFill>
              </a:defRPr>
            </a:lvl1pPr>
          </a:lstStyle>
          <a:p>
            <a:fld id="{10536F7A-C805-42C3-96F9-6F91AC6C07A5}" type="slidenum">
              <a:rPr lang="fi-FI" smtClean="0"/>
              <a:pPr/>
              <a:t>‹#›</a:t>
            </a:fld>
            <a:endParaRPr lang="fi-FI"/>
          </a:p>
        </p:txBody>
      </p:sp>
    </p:spTree>
    <p:extLst>
      <p:ext uri="{BB962C8B-B14F-4D97-AF65-F5344CB8AC3E}">
        <p14:creationId xmlns:p14="http://schemas.microsoft.com/office/powerpoint/2010/main" val="40687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287" y="1628775"/>
            <a:ext cx="8353425" cy="1584201"/>
          </a:xfrm>
          <a:noFill/>
        </p:spPr>
        <p:txBody>
          <a:bodyPr lIns="72000" tIns="36000" rIns="72000" bIns="36000"/>
          <a:lstStyle>
            <a:lvl1pPr>
              <a:defRPr sz="48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ubtitle 2"/>
          <p:cNvSpPr>
            <a:spLocks noGrp="1"/>
          </p:cNvSpPr>
          <p:nvPr>
            <p:ph type="subTitle" idx="1"/>
          </p:nvPr>
        </p:nvSpPr>
        <p:spPr>
          <a:xfrm>
            <a:off x="395287" y="3212976"/>
            <a:ext cx="8353425" cy="1152128"/>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fld id="{F6FF9EAF-676A-4E1F-BEA3-217D78768AAC}" type="datetime1">
              <a:rPr lang="fi-FI" smtClean="0"/>
              <a:t>25.7.2016</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smtClean="0"/>
              <a:t>Esityksen / esittäjän nimi</a:t>
            </a:r>
            <a:endParaRPr lang="fi-F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F28AB7-2E65-436F-A276-2186638B708E}" type="slidenum">
              <a:rPr lang="fi-FI" smtClean="0"/>
              <a:pPr/>
              <a:t>‹#›</a:t>
            </a:fld>
            <a:endParaRPr lang="fi-FI"/>
          </a:p>
        </p:txBody>
      </p:sp>
      <p:pic>
        <p:nvPicPr>
          <p:cNvPr id="9"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
        <p:nvSpPr>
          <p:cNvPr id="7" name="Tekstiruutu 6"/>
          <p:cNvSpPr txBox="1"/>
          <p:nvPr userDrawn="1"/>
        </p:nvSpPr>
        <p:spPr>
          <a:xfrm>
            <a:off x="6633291" y="489980"/>
            <a:ext cx="1963999" cy="646331"/>
          </a:xfrm>
          <a:prstGeom prst="rect">
            <a:avLst/>
          </a:prstGeom>
          <a:noFill/>
        </p:spPr>
        <p:txBody>
          <a:bodyPr wrap="none" rtlCol="0">
            <a:spAutoFit/>
          </a:bodyPr>
          <a:lstStyle/>
          <a:p>
            <a:r>
              <a:rPr lang="fi-FI" b="1" i="0" baseline="0" dirty="0" smtClean="0">
                <a:solidFill>
                  <a:schemeClr val="bg1"/>
                </a:solidFill>
              </a:rPr>
              <a:t>SEURAKUNTIEN</a:t>
            </a:r>
            <a:br>
              <a:rPr lang="fi-FI" b="1" i="0" baseline="0" dirty="0" smtClean="0">
                <a:solidFill>
                  <a:schemeClr val="bg1"/>
                </a:solidFill>
              </a:rPr>
            </a:br>
            <a:r>
              <a:rPr lang="fi-FI" b="1" i="0" baseline="0" dirty="0" smtClean="0">
                <a:solidFill>
                  <a:schemeClr val="bg1"/>
                </a:solidFill>
              </a:rPr>
              <a:t>VERKKOHANKE</a:t>
            </a:r>
          </a:p>
        </p:txBody>
      </p:sp>
    </p:spTree>
    <p:extLst>
      <p:ext uri="{BB962C8B-B14F-4D97-AF65-F5344CB8AC3E}">
        <p14:creationId xmlns:p14="http://schemas.microsoft.com/office/powerpoint/2010/main" val="2172929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icture L">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a:off x="0" y="0"/>
            <a:ext cx="4499992" cy="6858000"/>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2" name="Title 1"/>
          <p:cNvSpPr>
            <a:spLocks noGrp="1"/>
          </p:cNvSpPr>
          <p:nvPr>
            <p:ph type="title"/>
          </p:nvPr>
        </p:nvSpPr>
        <p:spPr>
          <a:xfrm>
            <a:off x="4644009" y="333375"/>
            <a:ext cx="4104704" cy="1007394"/>
          </a:xfrm>
        </p:spPr>
        <p:txBody>
          <a:bodyPr lIns="72000" rIns="288000"/>
          <a:lstStyle>
            <a:lvl1pPr algn="l">
              <a:defRPr>
                <a:solidFill>
                  <a:schemeClr val="accent1"/>
                </a:solidFill>
              </a:defRPr>
            </a:lvl1pPr>
          </a:lstStyle>
          <a:p>
            <a:r>
              <a:rPr lang="fi-FI" smtClean="0"/>
              <a:t>Muokkaa perustyyl. napsautt.</a:t>
            </a:r>
            <a:endParaRPr lang="fi-FI" dirty="0"/>
          </a:p>
        </p:txBody>
      </p:sp>
      <p:sp>
        <p:nvSpPr>
          <p:cNvPr id="3" name="Content Placeholder 2"/>
          <p:cNvSpPr>
            <a:spLocks noGrp="1"/>
          </p:cNvSpPr>
          <p:nvPr>
            <p:ph idx="1"/>
          </p:nvPr>
        </p:nvSpPr>
        <p:spPr>
          <a:xfrm>
            <a:off x="4644007" y="1773238"/>
            <a:ext cx="4104705" cy="43926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a:xfrm>
            <a:off x="6444208" y="6453189"/>
            <a:ext cx="1872208" cy="215900"/>
          </a:xfrm>
        </p:spPr>
        <p:txBody>
          <a:bodyPr/>
          <a:lstStyle>
            <a:lvl1pPr algn="r">
              <a:defRPr/>
            </a:lvl1pPr>
          </a:lstStyle>
          <a:p>
            <a:fld id="{448848F1-A0E7-479C-8AE3-A01073978616}" type="datetime1">
              <a:rPr lang="fi-FI" smtClean="0"/>
              <a:t>25.7.2016</a:t>
            </a:fld>
            <a:endParaRPr lang="fi-FI"/>
          </a:p>
        </p:txBody>
      </p:sp>
      <p:sp>
        <p:nvSpPr>
          <p:cNvPr id="5" name="Footer Placeholder 4"/>
          <p:cNvSpPr>
            <a:spLocks noGrp="1"/>
          </p:cNvSpPr>
          <p:nvPr>
            <p:ph type="ftr" sz="quarter" idx="11"/>
          </p:nvPr>
        </p:nvSpPr>
        <p:spPr>
          <a:xfrm>
            <a:off x="395288" y="6453188"/>
            <a:ext cx="6048920" cy="215900"/>
          </a:xfrm>
        </p:spPr>
        <p:txBody>
          <a:bodyPr/>
          <a:lstStyle>
            <a:lvl1pPr algn="l">
              <a:defRPr/>
            </a:lvl1pPr>
          </a:lstStyle>
          <a:p>
            <a:r>
              <a:rPr lang="fi-FI" smtClean="0"/>
              <a:t>Esityksen / esittäjän nimi</a:t>
            </a:r>
            <a:endParaRPr lang="fi-FI" dirty="0"/>
          </a:p>
        </p:txBody>
      </p:sp>
      <p:sp>
        <p:nvSpPr>
          <p:cNvPr id="6" name="Slide Number Placeholder 5"/>
          <p:cNvSpPr>
            <a:spLocks noGrp="1"/>
          </p:cNvSpPr>
          <p:nvPr>
            <p:ph type="sldNum" sz="quarter" idx="12"/>
          </p:nvPr>
        </p:nvSpPr>
        <p:spPr>
          <a:xfrm>
            <a:off x="8316417" y="6453188"/>
            <a:ext cx="432296" cy="215900"/>
          </a:xfrm>
        </p:spPr>
        <p:txBody>
          <a:bodyPr/>
          <a:lstStyle>
            <a:lvl1pPr algn="r">
              <a:defRPr/>
            </a:lvl1pPr>
          </a:lstStyle>
          <a:p>
            <a:fld id="{42F28AB7-2E65-436F-A276-2186638B708E}" type="slidenum">
              <a:rPr lang="fi-FI" smtClean="0"/>
              <a:pPr/>
              <a:t>‹#›</a:t>
            </a:fld>
            <a:endParaRPr lang="fi-FI"/>
          </a:p>
        </p:txBody>
      </p:sp>
      <p:pic>
        <p:nvPicPr>
          <p:cNvPr id="8" name="Picture 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19803660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and picture">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0" y="1484784"/>
            <a:ext cx="9144000" cy="5373216"/>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DABF8514-4923-4840-B513-DBB3EE5FB25D}" type="datetime1">
              <a:rPr lang="fi-FI" smtClean="0"/>
              <a:t>25.7.2016</a:t>
            </a:fld>
            <a:endParaRPr lang="fi-FI"/>
          </a:p>
        </p:txBody>
      </p:sp>
      <p:sp>
        <p:nvSpPr>
          <p:cNvPr id="4" name="Footer Placeholder 3"/>
          <p:cNvSpPr>
            <a:spLocks noGrp="1"/>
          </p:cNvSpPr>
          <p:nvPr>
            <p:ph type="ftr" sz="quarter" idx="11"/>
          </p:nvPr>
        </p:nvSpPr>
        <p:spPr/>
        <p:txBody>
          <a:bodyPr/>
          <a:lstStyle/>
          <a:p>
            <a:r>
              <a:rPr lang="fi-FI" smtClean="0"/>
              <a:t>Esityksen / esittäjän nimi</a:t>
            </a:r>
            <a:endParaRPr lang="fi-FI"/>
          </a:p>
        </p:txBody>
      </p:sp>
      <p:sp>
        <p:nvSpPr>
          <p:cNvPr id="5" name="Slide Number Placeholder 4"/>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4376737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2D3EFD3A-BB77-4528-BCB6-4B77AC18DE25}" type="datetime1">
              <a:rPr lang="fi-FI" smtClean="0"/>
              <a:t>25.7.2016</a:t>
            </a:fld>
            <a:endParaRPr lang="fi-FI"/>
          </a:p>
        </p:txBody>
      </p:sp>
      <p:sp>
        <p:nvSpPr>
          <p:cNvPr id="4" name="Footer Placeholder 3"/>
          <p:cNvSpPr>
            <a:spLocks noGrp="1"/>
          </p:cNvSpPr>
          <p:nvPr>
            <p:ph type="ftr" sz="quarter" idx="11"/>
          </p:nvPr>
        </p:nvSpPr>
        <p:spPr/>
        <p:txBody>
          <a:bodyPr/>
          <a:lstStyle/>
          <a:p>
            <a:r>
              <a:rPr lang="fi-FI" smtClean="0"/>
              <a:t>Esityksen / esittäjän nimi</a:t>
            </a:r>
            <a:endParaRPr lang="fi-FI"/>
          </a:p>
        </p:txBody>
      </p:sp>
      <p:sp>
        <p:nvSpPr>
          <p:cNvPr id="5" name="Slide Number Placeholder 4"/>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7514073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1B3FA-6E42-443E-AC2D-71AA0685B1C7}" type="datetime1">
              <a:rPr lang="fi-FI" smtClean="0"/>
              <a:t>25.7.2016</a:t>
            </a:fld>
            <a:endParaRPr lang="fi-FI"/>
          </a:p>
        </p:txBody>
      </p:sp>
      <p:sp>
        <p:nvSpPr>
          <p:cNvPr id="3" name="Footer Placeholder 2"/>
          <p:cNvSpPr>
            <a:spLocks noGrp="1"/>
          </p:cNvSpPr>
          <p:nvPr>
            <p:ph type="ftr" sz="quarter" idx="11"/>
          </p:nvPr>
        </p:nvSpPr>
        <p:spPr/>
        <p:txBody>
          <a:bodyPr/>
          <a:lstStyle/>
          <a:p>
            <a:r>
              <a:rPr lang="fi-FI" smtClean="0"/>
              <a:t>Esityksen / esittäjän nimi</a:t>
            </a:r>
            <a:endParaRPr lang="fi-FI"/>
          </a:p>
        </p:txBody>
      </p:sp>
      <p:sp>
        <p:nvSpPr>
          <p:cNvPr id="4" name="Slide Number Placeholder 3"/>
          <p:cNvSpPr>
            <a:spLocks noGrp="1"/>
          </p:cNvSpPr>
          <p:nvPr>
            <p:ph type="sldNum" sz="quarter" idx="12"/>
          </p:nvPr>
        </p:nvSpPr>
        <p:spPr/>
        <p:txBody>
          <a:bodyPr/>
          <a:lstStyle/>
          <a:p>
            <a:fld id="{42F28AB7-2E65-436F-A276-2186638B708E}" type="slidenum">
              <a:rPr lang="fi-FI" smtClean="0"/>
              <a:t>‹#›</a:t>
            </a:fld>
            <a:endParaRPr lang="fi-FI"/>
          </a:p>
        </p:txBody>
      </p:sp>
      <p:pic>
        <p:nvPicPr>
          <p:cNvPr id="5" name="Picture 4"/>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25137415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fld id="{B412890E-58FA-41F4-9A2F-45E66746BAA0}" type="datetime1">
              <a:rPr lang="fi-FI" smtClean="0"/>
              <a:t>25.7.2016</a:t>
            </a:fld>
            <a:endParaRPr lang="fi-FI"/>
          </a:p>
        </p:txBody>
      </p:sp>
      <p:sp>
        <p:nvSpPr>
          <p:cNvPr id="5" name="Footer Placeholder 4"/>
          <p:cNvSpPr>
            <a:spLocks noGrp="1"/>
          </p:cNvSpPr>
          <p:nvPr>
            <p:ph type="ftr" sz="quarter" idx="11"/>
          </p:nvPr>
        </p:nvSpPr>
        <p:spPr/>
        <p:txBody>
          <a:bodyPr/>
          <a:lstStyle/>
          <a:p>
            <a:r>
              <a:rPr lang="fi-FI" smtClean="0"/>
              <a:t>Esityksen / esittäjän nimi</a:t>
            </a:r>
            <a:endParaRPr lang="fi-FI"/>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8960944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69D080DF-6F65-4168-848D-C2898835EEEA}" type="datetime1">
              <a:rPr lang="fi-FI" smtClean="0"/>
              <a:t>25.7.2016</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smtClean="0"/>
              <a:t>Esityksen / esittäjän nimi</a:t>
            </a:r>
            <a:endParaRPr lang="fi-F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F28AB7-2E65-436F-A276-2186638B708E}" type="slidenum">
              <a:rPr lang="fi-FI" smtClean="0"/>
              <a:pPr/>
              <a:t>‹#›</a:t>
            </a:fld>
            <a:endParaRPr lang="fi-FI"/>
          </a:p>
        </p:txBody>
      </p:sp>
      <p:sp>
        <p:nvSpPr>
          <p:cNvPr id="7" name="Title 1"/>
          <p:cNvSpPr>
            <a:spLocks noGrp="1"/>
          </p:cNvSpPr>
          <p:nvPr>
            <p:ph type="ctrTitle"/>
          </p:nvPr>
        </p:nvSpPr>
        <p:spPr>
          <a:xfrm>
            <a:off x="395287" y="2636899"/>
            <a:ext cx="8353425" cy="1584201"/>
          </a:xfrm>
          <a:noFill/>
        </p:spPr>
        <p:txBody>
          <a:bodyPr lIns="72000" tIns="36000" rIns="72000" bIns="36000" anchor="ctr" anchorCtr="0"/>
          <a:lstStyle>
            <a:lvl1pPr>
              <a:defRPr sz="4800"/>
            </a:lvl1pPr>
          </a:lstStyle>
          <a:p>
            <a:r>
              <a:rPr lang="fi-FI" smtClean="0"/>
              <a:t>Muokkaa perustyyl. napsautt.</a:t>
            </a:r>
            <a:endParaRPr lang="fi-FI"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Tree>
    <p:extLst>
      <p:ext uri="{BB962C8B-B14F-4D97-AF65-F5344CB8AC3E}">
        <p14:creationId xmlns:p14="http://schemas.microsoft.com/office/powerpoint/2010/main" val="6349537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sp>
        <p:nvSpPr>
          <p:cNvPr id="7" name="Title 1"/>
          <p:cNvSpPr>
            <a:spLocks noGrp="1"/>
          </p:cNvSpPr>
          <p:nvPr>
            <p:ph type="ctrTitle"/>
          </p:nvPr>
        </p:nvSpPr>
        <p:spPr>
          <a:xfrm>
            <a:off x="395287" y="2636899"/>
            <a:ext cx="8353425" cy="1584201"/>
          </a:xfrm>
          <a:noFill/>
        </p:spPr>
        <p:txBody>
          <a:bodyPr lIns="72000" tIns="36000" rIns="72000" bIns="36000" anchor="ctr" anchorCtr="0"/>
          <a:lstStyle>
            <a:lvl1pPr>
              <a:defRPr sz="4800">
                <a:solidFill>
                  <a:schemeClr val="accent1"/>
                </a:solidFill>
              </a:defRPr>
            </a:lvl1pPr>
          </a:lstStyle>
          <a:p>
            <a:r>
              <a:rPr lang="fi-FI" smtClean="0"/>
              <a:t>Muokkaa perustyyl. napsautt.</a:t>
            </a:r>
            <a:endParaRPr lang="fi-FI" dirty="0"/>
          </a:p>
        </p:txBody>
      </p:sp>
      <p:sp>
        <p:nvSpPr>
          <p:cNvPr id="2" name="Date Placeholder 1"/>
          <p:cNvSpPr>
            <a:spLocks noGrp="1"/>
          </p:cNvSpPr>
          <p:nvPr>
            <p:ph type="dt" sz="half" idx="10"/>
          </p:nvPr>
        </p:nvSpPr>
        <p:spPr/>
        <p:txBody>
          <a:bodyPr/>
          <a:lstStyle/>
          <a:p>
            <a:fld id="{FB39BEE5-ACA0-42C9-A13E-D3CDCF7C871C}" type="datetime1">
              <a:rPr lang="fi-FI" smtClean="0"/>
              <a:t>25.7.2016</a:t>
            </a:fld>
            <a:endParaRPr lang="fi-FI" dirty="0"/>
          </a:p>
        </p:txBody>
      </p:sp>
      <p:sp>
        <p:nvSpPr>
          <p:cNvPr id="3" name="Footer Placeholder 2"/>
          <p:cNvSpPr>
            <a:spLocks noGrp="1"/>
          </p:cNvSpPr>
          <p:nvPr>
            <p:ph type="ftr" sz="quarter" idx="11"/>
          </p:nvPr>
        </p:nvSpPr>
        <p:spPr/>
        <p:txBody>
          <a:bodyPr/>
          <a:lstStyle/>
          <a:p>
            <a:r>
              <a:rPr lang="fi-FI" smtClean="0"/>
              <a:t>Esityksen / esittäjän nimi</a:t>
            </a:r>
            <a:endParaRPr lang="fi-FI" dirty="0"/>
          </a:p>
        </p:txBody>
      </p:sp>
      <p:sp>
        <p:nvSpPr>
          <p:cNvPr id="8" name="Slide Number Placeholder 7"/>
          <p:cNvSpPr>
            <a:spLocks noGrp="1"/>
          </p:cNvSpPr>
          <p:nvPr>
            <p:ph type="sldNum" sz="quarter" idx="12"/>
          </p:nvPr>
        </p:nvSpPr>
        <p:spPr/>
        <p:txBody>
          <a:bodyPr/>
          <a:lstStyle/>
          <a:p>
            <a:fld id="{42F28AB7-2E65-436F-A276-2186638B708E}" type="slidenum">
              <a:rPr lang="fi-FI" smtClean="0"/>
              <a:pPr/>
              <a:t>‹#›</a:t>
            </a:fld>
            <a:endParaRPr lang="fi-FI"/>
          </a:p>
        </p:txBody>
      </p:sp>
      <p:pic>
        <p:nvPicPr>
          <p:cNvPr id="9" name="Picture 8"/>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33539385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a:xfrm>
            <a:off x="395287" y="2133600"/>
            <a:ext cx="8353425" cy="4032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fld id="{5B223E07-2E06-4A29-897F-75AA635839E8}" type="datetime1">
              <a:rPr lang="fi-FI" smtClean="0"/>
              <a:t>25.7.2016</a:t>
            </a:fld>
            <a:endParaRPr lang="fi-FI"/>
          </a:p>
        </p:txBody>
      </p:sp>
      <p:sp>
        <p:nvSpPr>
          <p:cNvPr id="5" name="Footer Placeholder 4"/>
          <p:cNvSpPr>
            <a:spLocks noGrp="1"/>
          </p:cNvSpPr>
          <p:nvPr>
            <p:ph type="ftr" sz="quarter" idx="11"/>
          </p:nvPr>
        </p:nvSpPr>
        <p:spPr/>
        <p:txBody>
          <a:bodyPr/>
          <a:lstStyle/>
          <a:p>
            <a:r>
              <a:rPr lang="fi-FI" smtClean="0"/>
              <a:t>Esityksen / esittäjän nimi</a:t>
            </a:r>
            <a:endParaRPr lang="fi-FI"/>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
        <p:nvSpPr>
          <p:cNvPr id="7" name="Text Placeholder 2"/>
          <p:cNvSpPr>
            <a:spLocks noGrp="1"/>
          </p:cNvSpPr>
          <p:nvPr>
            <p:ph type="body" idx="13"/>
          </p:nvPr>
        </p:nvSpPr>
        <p:spPr>
          <a:xfrm>
            <a:off x="395287" y="1773237"/>
            <a:ext cx="8353425"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Tree>
    <p:extLst>
      <p:ext uri="{BB962C8B-B14F-4D97-AF65-F5344CB8AC3E}">
        <p14:creationId xmlns:p14="http://schemas.microsoft.com/office/powerpoint/2010/main" val="34805543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395288" y="1773238"/>
            <a:ext cx="4100512" cy="43926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199" y="1773238"/>
            <a:ext cx="4100513" cy="4392612"/>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fld id="{B3F739B7-A1E7-4F89-BD41-15F7F2F7F9C1}" type="datetime1">
              <a:rPr lang="fi-FI" smtClean="0"/>
              <a:t>25.7.2016</a:t>
            </a:fld>
            <a:endParaRPr lang="fi-FI"/>
          </a:p>
        </p:txBody>
      </p:sp>
      <p:sp>
        <p:nvSpPr>
          <p:cNvPr id="6" name="Footer Placeholder 5"/>
          <p:cNvSpPr>
            <a:spLocks noGrp="1"/>
          </p:cNvSpPr>
          <p:nvPr>
            <p:ph type="ftr" sz="quarter" idx="11"/>
          </p:nvPr>
        </p:nvSpPr>
        <p:spPr/>
        <p:txBody>
          <a:bodyPr/>
          <a:lstStyle/>
          <a:p>
            <a:r>
              <a:rPr lang="fi-FI" smtClean="0"/>
              <a:t>Esityksen / esittäjän nimi</a:t>
            </a:r>
            <a:endParaRPr lang="fi-FI"/>
          </a:p>
        </p:txBody>
      </p:sp>
      <p:sp>
        <p:nvSpPr>
          <p:cNvPr id="7" name="Slide Number Placeholder 6"/>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23142808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395288" y="1773237"/>
            <a:ext cx="4102100"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395288" y="2133600"/>
            <a:ext cx="4102100" cy="4032249"/>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773237"/>
            <a:ext cx="4103688"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33600"/>
            <a:ext cx="4103688" cy="4032249"/>
          </a:xfr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Date Placeholder 6"/>
          <p:cNvSpPr>
            <a:spLocks noGrp="1"/>
          </p:cNvSpPr>
          <p:nvPr>
            <p:ph type="dt" sz="half" idx="10"/>
          </p:nvPr>
        </p:nvSpPr>
        <p:spPr/>
        <p:txBody>
          <a:bodyPr/>
          <a:lstStyle/>
          <a:p>
            <a:fld id="{8D316A09-9DE5-4AD8-B8BD-745194DA9D3E}" type="datetime1">
              <a:rPr lang="fi-FI" smtClean="0"/>
              <a:t>25.7.2016</a:t>
            </a:fld>
            <a:endParaRPr lang="fi-FI"/>
          </a:p>
        </p:txBody>
      </p:sp>
      <p:sp>
        <p:nvSpPr>
          <p:cNvPr id="8" name="Footer Placeholder 7"/>
          <p:cNvSpPr>
            <a:spLocks noGrp="1"/>
          </p:cNvSpPr>
          <p:nvPr>
            <p:ph type="ftr" sz="quarter" idx="11"/>
          </p:nvPr>
        </p:nvSpPr>
        <p:spPr/>
        <p:txBody>
          <a:bodyPr/>
          <a:lstStyle/>
          <a:p>
            <a:r>
              <a:rPr lang="fi-FI" smtClean="0"/>
              <a:t>Esityksen / esittäjän nimi</a:t>
            </a:r>
            <a:endParaRPr lang="fi-FI"/>
          </a:p>
        </p:txBody>
      </p:sp>
      <p:sp>
        <p:nvSpPr>
          <p:cNvPr id="9" name="Slide Number Placeholder 8"/>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36793590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smtClean="0"/>
              <a:t>Muokkaa perustyyl. napsautt.</a:t>
            </a:r>
            <a:endParaRPr lang="fi-FI"/>
          </a:p>
        </p:txBody>
      </p:sp>
      <p:sp>
        <p:nvSpPr>
          <p:cNvPr id="3" name="Content Placeholder 2"/>
          <p:cNvSpPr>
            <a:spLocks noGrp="1"/>
          </p:cNvSpPr>
          <p:nvPr>
            <p:ph idx="1"/>
          </p:nvPr>
        </p:nvSpPr>
        <p:spPr>
          <a:xfrm>
            <a:off x="395287" y="2133600"/>
            <a:ext cx="8353425" cy="4032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fld id="{0595317E-42AB-4667-9594-C8F1355EC825}" type="datetime1">
              <a:rPr lang="fi-FI" smtClean="0"/>
              <a:t>25.7.2016</a:t>
            </a:fld>
            <a:endParaRPr lang="fi-FI"/>
          </a:p>
        </p:txBody>
      </p:sp>
      <p:sp>
        <p:nvSpPr>
          <p:cNvPr id="5" name="Footer Placeholder 4"/>
          <p:cNvSpPr>
            <a:spLocks noGrp="1"/>
          </p:cNvSpPr>
          <p:nvPr>
            <p:ph type="ftr" sz="quarter" idx="11"/>
          </p:nvPr>
        </p:nvSpPr>
        <p:spPr/>
        <p:txBody>
          <a:bodyPr/>
          <a:lstStyle/>
          <a:p>
            <a:r>
              <a:rPr lang="fi-FI" smtClean="0"/>
              <a:t>Esityksen / esittäjän nimi</a:t>
            </a:r>
            <a:endParaRPr lang="fi-FI"/>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
        <p:nvSpPr>
          <p:cNvPr id="7" name="Text Placeholder 2"/>
          <p:cNvSpPr>
            <a:spLocks noGrp="1"/>
          </p:cNvSpPr>
          <p:nvPr>
            <p:ph type="body" idx="13"/>
          </p:nvPr>
        </p:nvSpPr>
        <p:spPr>
          <a:xfrm>
            <a:off x="395287" y="1773237"/>
            <a:ext cx="8353425" cy="360363"/>
          </a:xfrm>
        </p:spPr>
        <p:txBody>
          <a:bodyPr anchor="b"/>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pic>
        <p:nvPicPr>
          <p:cNvPr id="8" name="Picture 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13069" y="345801"/>
            <a:ext cx="188317" cy="288361"/>
          </a:xfrm>
          <a:prstGeom prst="rect">
            <a:avLst/>
          </a:prstGeom>
        </p:spPr>
      </p:pic>
    </p:spTree>
    <p:extLst>
      <p:ext uri="{BB962C8B-B14F-4D97-AF65-F5344CB8AC3E}">
        <p14:creationId xmlns:p14="http://schemas.microsoft.com/office/powerpoint/2010/main" val="453358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icture R">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a:off x="4644008" y="0"/>
            <a:ext cx="4499992" cy="6858000"/>
          </a:xfrm>
          <a:solidFill>
            <a:schemeClr val="bg1">
              <a:lumMod val="95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2" name="Title 1"/>
          <p:cNvSpPr>
            <a:spLocks noGrp="1"/>
          </p:cNvSpPr>
          <p:nvPr>
            <p:ph type="title"/>
          </p:nvPr>
        </p:nvSpPr>
        <p:spPr>
          <a:xfrm>
            <a:off x="395289" y="333375"/>
            <a:ext cx="4104704" cy="1007394"/>
          </a:xfrm>
        </p:spPr>
        <p:txBody>
          <a:bodyPr lIns="72000" rIns="72000"/>
          <a:lstStyle>
            <a:lvl1pPr algn="l">
              <a:defRPr>
                <a:solidFill>
                  <a:schemeClr val="accent1"/>
                </a:solidFill>
              </a:defRPr>
            </a:lvl1pPr>
          </a:lstStyle>
          <a:p>
            <a:r>
              <a:rPr lang="fi-FI" smtClean="0"/>
              <a:t>Muokkaa perustyyl. napsautt.</a:t>
            </a:r>
            <a:endParaRPr lang="fi-FI" dirty="0"/>
          </a:p>
        </p:txBody>
      </p:sp>
      <p:sp>
        <p:nvSpPr>
          <p:cNvPr id="3" name="Content Placeholder 2"/>
          <p:cNvSpPr>
            <a:spLocks noGrp="1"/>
          </p:cNvSpPr>
          <p:nvPr>
            <p:ph idx="1"/>
          </p:nvPr>
        </p:nvSpPr>
        <p:spPr>
          <a:xfrm>
            <a:off x="395287" y="1773238"/>
            <a:ext cx="4104705" cy="43926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fld id="{FEC2165A-F2F7-4E2D-9BF7-D8EE5BC9541D}" type="datetime1">
              <a:rPr lang="fi-FI" smtClean="0"/>
              <a:t>25.7.2016</a:t>
            </a:fld>
            <a:endParaRPr lang="fi-FI"/>
          </a:p>
        </p:txBody>
      </p:sp>
      <p:sp>
        <p:nvSpPr>
          <p:cNvPr id="5" name="Footer Placeholder 4"/>
          <p:cNvSpPr>
            <a:spLocks noGrp="1"/>
          </p:cNvSpPr>
          <p:nvPr>
            <p:ph type="ftr" sz="quarter" idx="11"/>
          </p:nvPr>
        </p:nvSpPr>
        <p:spPr/>
        <p:txBody>
          <a:bodyPr/>
          <a:lstStyle/>
          <a:p>
            <a:r>
              <a:rPr lang="fi-FI" smtClean="0"/>
              <a:t>Esityksen / esittäjän nimi</a:t>
            </a:r>
            <a:endParaRPr lang="fi-FI"/>
          </a:p>
        </p:txBody>
      </p:sp>
      <p:sp>
        <p:nvSpPr>
          <p:cNvPr id="6" name="Slide Number Placeholder 5"/>
          <p:cNvSpPr>
            <a:spLocks noGrp="1"/>
          </p:cNvSpPr>
          <p:nvPr>
            <p:ph type="sldNum" sz="quarter" idx="12"/>
          </p:nvPr>
        </p:nvSpPr>
        <p:spPr/>
        <p:txBody>
          <a:bodyPr/>
          <a:lstStyle/>
          <a:p>
            <a:fld id="{42F28AB7-2E65-436F-A276-2186638B708E}" type="slidenum">
              <a:rPr lang="fi-FI" smtClean="0"/>
              <a:t>‹#›</a:t>
            </a:fld>
            <a:endParaRPr lang="fi-FI"/>
          </a:p>
        </p:txBody>
      </p:sp>
    </p:spTree>
    <p:extLst>
      <p:ext uri="{BB962C8B-B14F-4D97-AF65-F5344CB8AC3E}">
        <p14:creationId xmlns:p14="http://schemas.microsoft.com/office/powerpoint/2010/main" val="40771573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395288" y="333375"/>
            <a:ext cx="8353425" cy="1007394"/>
          </a:xfrm>
          <a:prstGeom prst="rect">
            <a:avLst/>
          </a:prstGeom>
          <a:noFill/>
        </p:spPr>
        <p:txBody>
          <a:bodyPr vert="horz" lIns="288000" tIns="36000" rIns="288000" bIns="36000" rtlCol="0" anchor="b" anchorCtr="0">
            <a:noAutofit/>
          </a:bodyPr>
          <a:lstStyle/>
          <a:p>
            <a:r>
              <a:rPr lang="fi-FI" smtClean="0"/>
              <a:t>Muokkaa perustyyl. napsautt.</a:t>
            </a:r>
            <a:endParaRPr lang="fi-FI" dirty="0"/>
          </a:p>
        </p:txBody>
      </p:sp>
      <p:sp>
        <p:nvSpPr>
          <p:cNvPr id="3" name="Text Placeholder 2"/>
          <p:cNvSpPr>
            <a:spLocks noGrp="1"/>
          </p:cNvSpPr>
          <p:nvPr>
            <p:ph type="body" idx="1"/>
          </p:nvPr>
        </p:nvSpPr>
        <p:spPr>
          <a:xfrm>
            <a:off x="395287" y="1773238"/>
            <a:ext cx="8353425" cy="4392612"/>
          </a:xfrm>
          <a:prstGeom prst="rect">
            <a:avLst/>
          </a:prstGeom>
        </p:spPr>
        <p:txBody>
          <a:bodyPr vert="horz" lIns="72000" tIns="36000" rIns="72000" bIns="36000" rtlCol="0">
            <a:no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2"/>
          </p:nvPr>
        </p:nvSpPr>
        <p:spPr>
          <a:xfrm>
            <a:off x="827584" y="6453189"/>
            <a:ext cx="1872208" cy="21590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2145E945-A338-4A98-8441-8F8AE197F8E8}" type="datetime1">
              <a:rPr lang="fi-FI" smtClean="0"/>
              <a:t>25.7.2016</a:t>
            </a:fld>
            <a:endParaRPr lang="fi-FI" dirty="0"/>
          </a:p>
        </p:txBody>
      </p:sp>
      <p:sp>
        <p:nvSpPr>
          <p:cNvPr id="5" name="Footer Placeholder 4"/>
          <p:cNvSpPr>
            <a:spLocks noGrp="1"/>
          </p:cNvSpPr>
          <p:nvPr>
            <p:ph type="ftr" sz="quarter" idx="3"/>
          </p:nvPr>
        </p:nvSpPr>
        <p:spPr>
          <a:xfrm>
            <a:off x="2699793" y="6453188"/>
            <a:ext cx="6048920" cy="215900"/>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r>
              <a:rPr lang="fi-FI" smtClean="0"/>
              <a:t>Esityksen / esittäjän nimi</a:t>
            </a:r>
            <a:endParaRPr lang="fi-FI" dirty="0"/>
          </a:p>
        </p:txBody>
      </p:sp>
      <p:sp>
        <p:nvSpPr>
          <p:cNvPr id="6" name="Slide Number Placeholder 5"/>
          <p:cNvSpPr>
            <a:spLocks noGrp="1"/>
          </p:cNvSpPr>
          <p:nvPr>
            <p:ph type="sldNum" sz="quarter" idx="4"/>
          </p:nvPr>
        </p:nvSpPr>
        <p:spPr>
          <a:xfrm>
            <a:off x="395289" y="6453188"/>
            <a:ext cx="432296" cy="21590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2F28AB7-2E65-436F-A276-2186638B708E}" type="slidenum">
              <a:rPr lang="fi-FI" smtClean="0"/>
              <a:pPr/>
              <a:t>‹#›</a:t>
            </a:fld>
            <a:endParaRPr lang="fi-FI"/>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13069" y="345801"/>
            <a:ext cx="188318" cy="288361"/>
          </a:xfrm>
          <a:prstGeom prst="rect">
            <a:avLst/>
          </a:prstGeom>
        </p:spPr>
      </p:pic>
    </p:spTree>
    <p:extLst>
      <p:ext uri="{BB962C8B-B14F-4D97-AF65-F5344CB8AC3E}">
        <p14:creationId xmlns:p14="http://schemas.microsoft.com/office/powerpoint/2010/main" val="260514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0" r:id="rId5"/>
    <p:sldLayoutId id="2147483652" r:id="rId6"/>
    <p:sldLayoutId id="2147483653" r:id="rId7"/>
    <p:sldLayoutId id="2147483661" r:id="rId8"/>
    <p:sldLayoutId id="2147483662" r:id="rId9"/>
    <p:sldLayoutId id="2147483663" r:id="rId10"/>
    <p:sldLayoutId id="2147483664" r:id="rId11"/>
    <p:sldLayoutId id="2147483654" r:id="rId12"/>
    <p:sldLayoutId id="2147483655" r:id="rId13"/>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66700" indent="-266700" algn="l" defTabSz="914400" rtl="0" eaLnBrk="1" latinLnBrk="0" hangingPunct="1">
        <a:spcBef>
          <a:spcPts val="0"/>
        </a:spcBef>
        <a:spcAft>
          <a:spcPts val="400"/>
        </a:spcAft>
        <a:buClr>
          <a:schemeClr val="accent1"/>
        </a:buClr>
        <a:buFont typeface="Arial" pitchFamily="34" charset="0"/>
        <a:buChar char="•"/>
        <a:defRPr sz="2600" kern="1200">
          <a:solidFill>
            <a:schemeClr val="tx1"/>
          </a:solidFill>
          <a:latin typeface="+mn-lt"/>
          <a:ea typeface="+mn-ea"/>
          <a:cs typeface="+mn-cs"/>
        </a:defRPr>
      </a:lvl1pPr>
      <a:lvl2pPr marL="539750" indent="-273050" algn="l" defTabSz="914400" rtl="0" eaLnBrk="1" latinLnBrk="0" hangingPunct="1">
        <a:spcBef>
          <a:spcPts val="0"/>
        </a:spcBef>
        <a:spcAft>
          <a:spcPts val="400"/>
        </a:spcAft>
        <a:buClr>
          <a:schemeClr val="accent1"/>
        </a:buClr>
        <a:buFont typeface="Arial"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0"/>
        </a:spcBef>
        <a:spcAft>
          <a:spcPts val="400"/>
        </a:spcAft>
        <a:buClr>
          <a:schemeClr val="accent1"/>
        </a:buClr>
        <a:buFont typeface="Arial"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0"/>
        </a:spcBef>
        <a:spcAft>
          <a:spcPts val="400"/>
        </a:spcAft>
        <a:buClr>
          <a:schemeClr val="accent1"/>
        </a:buClr>
        <a:buFont typeface="Arial"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0"/>
        </a:spcBef>
        <a:spcAft>
          <a:spcPts val="4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paikkakunnanseurakunta.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irkonkello.fi/paakuva-luo-tunnelman-koko-verkkosivustolle/" TargetMode="External"/><Relationship Id="rId2" Type="http://schemas.openxmlformats.org/officeDocument/2006/relationships/hyperlink" Target="http://www.kirkonkello.fi/millainen-on-yhteinen-mutta-paikallinen-visuaalinen-il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Keskeiset visioitavat ja päätettävät asiat ennen Lukkarin käyttöönottoa</a:t>
            </a:r>
            <a:br>
              <a:rPr lang="fi-FI" dirty="0"/>
            </a:br>
            <a:endParaRPr lang="fi-FI" dirty="0"/>
          </a:p>
        </p:txBody>
      </p:sp>
    </p:spTree>
    <p:extLst>
      <p:ext uri="{BB962C8B-B14F-4D97-AF65-F5344CB8AC3E}">
        <p14:creationId xmlns:p14="http://schemas.microsoft.com/office/powerpoint/2010/main" val="29924239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 Roolit: Taustaksi</a:t>
            </a:r>
            <a:endParaRPr lang="fi-FI" dirty="0"/>
          </a:p>
        </p:txBody>
      </p:sp>
      <p:sp>
        <p:nvSpPr>
          <p:cNvPr id="3" name="Sisällön paikkamerkki 2"/>
          <p:cNvSpPr>
            <a:spLocks noGrp="1"/>
          </p:cNvSpPr>
          <p:nvPr>
            <p:ph idx="1"/>
          </p:nvPr>
        </p:nvSpPr>
        <p:spPr/>
        <p:txBody>
          <a:bodyPr/>
          <a:lstStyle/>
          <a:p>
            <a:r>
              <a:rPr lang="fi-FI" sz="1600" dirty="0" smtClean="0"/>
              <a:t>Lukkariin </a:t>
            </a:r>
            <a:r>
              <a:rPr lang="fi-FI" sz="1600" dirty="0"/>
              <a:t>kirjaudutaan samoilla tunnuksilla kuin omalle työkoneelle ja sähköpostiin. Periaatteessa kuka tahansa voi ylläpitää seurakunnan verkkosivustoa. Keskustelkaa siitä</a:t>
            </a:r>
            <a:r>
              <a:rPr lang="fi-FI" sz="1600" b="1" dirty="0"/>
              <a:t>, ketkä ovat seurakunnassanne/yhtymässänne perustason </a:t>
            </a:r>
            <a:r>
              <a:rPr lang="fi-FI" sz="1600" b="1" dirty="0" smtClean="0"/>
              <a:t>ylläpitäjiä</a:t>
            </a:r>
            <a:r>
              <a:rPr lang="fi-FI" sz="1600" dirty="0" smtClean="0"/>
              <a:t>, </a:t>
            </a:r>
            <a:r>
              <a:rPr lang="fi-FI" sz="1600" dirty="0"/>
              <a:t>jotka voivat syöttää ja muokata mm. </a:t>
            </a:r>
            <a:r>
              <a:rPr lang="fi-FI" sz="1600" dirty="0" smtClean="0"/>
              <a:t>tapahtumia </a:t>
            </a:r>
            <a:r>
              <a:rPr lang="fi-FI" sz="1600" dirty="0"/>
              <a:t>seurakunnan sivustolle. Kaikki, lähes kaikki, muutamat vai </a:t>
            </a:r>
            <a:r>
              <a:rPr lang="fi-FI" sz="1600" dirty="0" smtClean="0"/>
              <a:t>harvat?</a:t>
            </a:r>
          </a:p>
          <a:p>
            <a:r>
              <a:rPr lang="fi-FI" sz="1600" dirty="0" smtClean="0"/>
              <a:t>Kuka </a:t>
            </a:r>
            <a:r>
              <a:rPr lang="fi-FI" sz="1600" dirty="0"/>
              <a:t>tai </a:t>
            </a:r>
            <a:r>
              <a:rPr lang="fi-FI" sz="1600" b="1" dirty="0"/>
              <a:t>ketkä ovat verkkouudistuksen ja Lukkarin käytön seurakunta- tai yhtymätason yhteyshenkilöt</a:t>
            </a:r>
            <a:r>
              <a:rPr lang="fi-FI" sz="1600" dirty="0"/>
              <a:t> (esim. 2 henkilöä)? Nämä Lukkari-yhteyshenkilöt on seurakunnan työntekijöitä (esim. tiedottajia), joiden ensimmäinen tehtävä on koordinoida verkkouudistusta ja siihen liittyvää sisältö-, koulutus- ja viestintätyötä ja sen jälkeen olla ensimmäinen neuvonantaja Lukkarin käyttöön liittyvissä asioissa seurakunnassa tai yhtymässä. Lukkari-yhteyshenkilöille perustetaan sähköpostilista, jonka kautta heille kerrotaan jatkossa palvelun teknisistä päivityksistä. Lukkari-yhteyshenkilö voi olla myös sama henkilö, joka on sivujen päätoimittaja (ks. alla).</a:t>
            </a:r>
          </a:p>
          <a:p>
            <a:r>
              <a:rPr lang="fi-FI" sz="1600" dirty="0" smtClean="0"/>
              <a:t>Entä </a:t>
            </a:r>
            <a:r>
              <a:rPr lang="fi-FI" sz="1600" b="1" dirty="0"/>
              <a:t>kuka (ketkä?) on verkkosivuston päätoimittaja</a:t>
            </a:r>
            <a:r>
              <a:rPr lang="fi-FI" sz="1600" dirty="0"/>
              <a:t>? Viime kädessä vastuu seurakunnan verkkosivuston sisällöstä on kirkkoherralla, mutta hän ei välttämättä ole verkkosivuston päätoimittaja. Päätoimittaja voi olla sama henkilö, joka toimii Lukkari-yhteyshenkilönä (ks. yllä</a:t>
            </a:r>
            <a:r>
              <a:rPr lang="fi-FI" sz="1600" dirty="0" smtClean="0"/>
              <a:t>).</a:t>
            </a:r>
          </a:p>
          <a:p>
            <a:pPr marL="0" indent="0">
              <a:buNone/>
            </a:pPr>
            <a:r>
              <a:rPr lang="fi-FI" sz="1600" dirty="0" smtClean="0"/>
              <a:t>				</a:t>
            </a:r>
            <a:endParaRPr lang="fi-FI" sz="1600" dirty="0"/>
          </a:p>
        </p:txBody>
      </p:sp>
    </p:spTree>
    <p:extLst>
      <p:ext uri="{BB962C8B-B14F-4D97-AF65-F5344CB8AC3E}">
        <p14:creationId xmlns:p14="http://schemas.microsoft.com/office/powerpoint/2010/main" val="17697581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288" y="440993"/>
            <a:ext cx="8353425" cy="1007394"/>
          </a:xfrm>
        </p:spPr>
        <p:txBody>
          <a:bodyPr/>
          <a:lstStyle/>
          <a:p>
            <a:r>
              <a:rPr lang="fi-FI" dirty="0" smtClean="0"/>
              <a:t>1. a) Ketkä </a:t>
            </a:r>
            <a:r>
              <a:rPr lang="fi-FI" dirty="0"/>
              <a:t>tuottavat sisältöä </a:t>
            </a:r>
            <a:r>
              <a:rPr lang="fi-FI" dirty="0" smtClean="0"/>
              <a:t>verkkosivustolle </a:t>
            </a:r>
            <a:br>
              <a:rPr lang="fi-FI" dirty="0" smtClean="0"/>
            </a:br>
            <a:r>
              <a:rPr lang="fi-FI" dirty="0" smtClean="0"/>
              <a:t>eli ovat perustason ylläpitäjiä? </a:t>
            </a:r>
            <a:br>
              <a:rPr lang="fi-FI" dirty="0" smtClean="0"/>
            </a:br>
            <a:r>
              <a:rPr lang="fi-FI" dirty="0" smtClean="0"/>
              <a:t>Millaista sisältöä he tekevät </a:t>
            </a:r>
            <a:r>
              <a:rPr lang="fi-FI" dirty="0"/>
              <a:t>ja kenelle?</a:t>
            </a:r>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tiedottaja kokouskutsuja luottamushenkilöille</a:t>
            </a:r>
            <a:endParaRPr lang="fi-FI" dirty="0"/>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kaikki työntekijät tapahtumatietoja seurakuntalaisille</a:t>
            </a:r>
            <a:endParaRPr lang="fi-FI" dirty="0"/>
          </a:p>
        </p:txBody>
      </p:sp>
    </p:spTree>
    <p:extLst>
      <p:ext uri="{BB962C8B-B14F-4D97-AF65-F5344CB8AC3E}">
        <p14:creationId xmlns:p14="http://schemas.microsoft.com/office/powerpoint/2010/main" val="39125977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288" y="442328"/>
            <a:ext cx="8353425" cy="1007394"/>
          </a:xfrm>
        </p:spPr>
        <p:txBody>
          <a:bodyPr/>
          <a:lstStyle/>
          <a:p>
            <a:r>
              <a:rPr lang="fi-FI" dirty="0" smtClean="0"/>
              <a:t>1. b) Kuka </a:t>
            </a:r>
            <a:r>
              <a:rPr lang="fi-FI" dirty="0"/>
              <a:t>tai ketkä ovat verkkouudistuksen ja Lukkarin käytön seurakunta- tai yhtymätason </a:t>
            </a:r>
            <a:r>
              <a:rPr lang="fi-FI" dirty="0" smtClean="0"/>
              <a:t>avainhenkilöt?</a:t>
            </a:r>
            <a:endParaRPr lang="fi-FI" dirty="0"/>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satunnainen henkilö, joka kiinnostui hankkeesta</a:t>
            </a:r>
            <a:endParaRPr lang="fi-FI" dirty="0"/>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tietty työntekijä, jonka tehtävänkuvaan kuuluu/lisätään verkkotyö ja jolla on aikaa ja mielenkiintoa Lukkarin kehittämiseen myös tulevaisuudessa</a:t>
            </a:r>
          </a:p>
          <a:p>
            <a:r>
              <a:rPr lang="fi-FI" dirty="0" smtClean="0"/>
              <a:t>Lisäksi valittu henkilö opastaa oman seurakunnan työntekijöitä Lukkarin käytössä</a:t>
            </a:r>
            <a:endParaRPr lang="fi-FI" dirty="0"/>
          </a:p>
        </p:txBody>
      </p:sp>
    </p:spTree>
    <p:extLst>
      <p:ext uri="{BB962C8B-B14F-4D97-AF65-F5344CB8AC3E}">
        <p14:creationId xmlns:p14="http://schemas.microsoft.com/office/powerpoint/2010/main" val="14360420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 c) Kuka on verkkosivuston päätoimittaja ja </a:t>
            </a:r>
            <a:r>
              <a:rPr lang="fi-FI" dirty="0"/>
              <a:t>vastaa viime kädessä niiden sisällöstä?</a:t>
            </a:r>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ei kukaan, tiedotussihteeri</a:t>
            </a:r>
            <a:endParaRPr lang="fi-FI" dirty="0"/>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kirkkoherra kokonaisuuden, työalavastaavat oman työalansa asioista</a:t>
            </a:r>
            <a:endParaRPr lang="fi-FI" dirty="0"/>
          </a:p>
        </p:txBody>
      </p:sp>
    </p:spTree>
    <p:extLst>
      <p:ext uri="{BB962C8B-B14F-4D97-AF65-F5344CB8AC3E}">
        <p14:creationId xmlns:p14="http://schemas.microsoft.com/office/powerpoint/2010/main" val="34113924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Verkkosivuston </a:t>
            </a:r>
            <a:r>
              <a:rPr lang="fi-FI" dirty="0"/>
              <a:t>osoite eli URL (+palvelin)</a:t>
            </a:r>
          </a:p>
        </p:txBody>
      </p:sp>
      <p:sp>
        <p:nvSpPr>
          <p:cNvPr id="3" name="Sisällön paikkamerkki 2"/>
          <p:cNvSpPr>
            <a:spLocks noGrp="1"/>
          </p:cNvSpPr>
          <p:nvPr>
            <p:ph idx="1"/>
          </p:nvPr>
        </p:nvSpPr>
        <p:spPr/>
        <p:txBody>
          <a:bodyPr/>
          <a:lstStyle/>
          <a:p>
            <a:pPr lvl="1">
              <a:buFont typeface="Arial" panose="020B0604020202020204" pitchFamily="34" charset="0"/>
              <a:buChar char="•"/>
            </a:pPr>
            <a:r>
              <a:rPr lang="fi-FI" dirty="0"/>
              <a:t>Millainen verkko-osoite on nyt käytössä? Mitä haluatte jatkossa käyttää?</a:t>
            </a:r>
            <a:br>
              <a:rPr lang="fi-FI" dirty="0"/>
            </a:br>
            <a:r>
              <a:rPr lang="fi-FI" dirty="0"/>
              <a:t>Hanke ei aseta vaatimuksia asiaan, mutta kannustaa kohti muotoa: </a:t>
            </a:r>
            <a:r>
              <a:rPr lang="fi-FI" u="sng" dirty="0">
                <a:hlinkClick r:id="rId2"/>
              </a:rPr>
              <a:t>www.paikkakunnanseurakunta.fi</a:t>
            </a:r>
            <a:endParaRPr lang="fi-FI" dirty="0"/>
          </a:p>
          <a:p>
            <a:pPr marL="266700" lvl="1" indent="0">
              <a:buNone/>
            </a:pPr>
            <a:endParaRPr lang="fi-FI" dirty="0" smtClean="0"/>
          </a:p>
          <a:p>
            <a:pPr lvl="1">
              <a:buFont typeface="Arial" panose="020B0604020202020204" pitchFamily="34" charset="0"/>
              <a:buChar char="•"/>
            </a:pPr>
            <a:r>
              <a:rPr lang="fi-FI" dirty="0" err="1" smtClean="0"/>
              <a:t>Huom</a:t>
            </a:r>
            <a:r>
              <a:rPr lang="fi-FI" dirty="0" smtClean="0"/>
              <a:t>! Verkkosivustot </a:t>
            </a:r>
            <a:r>
              <a:rPr lang="fi-FI" dirty="0"/>
              <a:t>sijaitsevat </a:t>
            </a:r>
            <a:r>
              <a:rPr lang="fi-FI" dirty="0" err="1"/>
              <a:t>Ambientian</a:t>
            </a:r>
            <a:r>
              <a:rPr lang="fi-FI" dirty="0"/>
              <a:t> palvelimilla eli palvelintilaa seurakunnan ei tarvitse ostaa. </a:t>
            </a:r>
          </a:p>
        </p:txBody>
      </p:sp>
    </p:spTree>
    <p:extLst>
      <p:ext uri="{BB962C8B-B14F-4D97-AF65-F5344CB8AC3E}">
        <p14:creationId xmlns:p14="http://schemas.microsoft.com/office/powerpoint/2010/main" val="35616162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3. Grafiikka </a:t>
            </a:r>
            <a:r>
              <a:rPr lang="fi-FI" dirty="0"/>
              <a:t>ja visuaalinen ilme</a:t>
            </a:r>
          </a:p>
        </p:txBody>
      </p:sp>
      <p:sp>
        <p:nvSpPr>
          <p:cNvPr id="3" name="Sisällön paikkamerkki 2"/>
          <p:cNvSpPr>
            <a:spLocks noGrp="1"/>
          </p:cNvSpPr>
          <p:nvPr>
            <p:ph idx="1"/>
          </p:nvPr>
        </p:nvSpPr>
        <p:spPr>
          <a:xfrm>
            <a:off x="395287" y="1556792"/>
            <a:ext cx="8353425" cy="4392612"/>
          </a:xfrm>
        </p:spPr>
        <p:txBody>
          <a:bodyPr/>
          <a:lstStyle/>
          <a:p>
            <a:r>
              <a:rPr lang="fi-FI" dirty="0"/>
              <a:t>Onko seurakunnassa/yhtymässä graafista ohjeistusta? Jos kyllä, niin alla mainitut kohdat päätetään todennäköisesti ko. ohjeistuksen pohjalta. Muutoin järjestäkää näistä asioista jonkinlainen sisäinen päätöksentekofoorumi.</a:t>
            </a:r>
          </a:p>
          <a:p>
            <a:pPr lvl="1"/>
            <a:r>
              <a:rPr lang="fi-FI" sz="1800" dirty="0" smtClean="0"/>
              <a:t>Lue </a:t>
            </a:r>
            <a:r>
              <a:rPr lang="fi-FI" sz="1800" dirty="0"/>
              <a:t>taustaksi blogi: </a:t>
            </a:r>
            <a:r>
              <a:rPr lang="fi-FI" sz="1800" dirty="0">
                <a:hlinkClick r:id="rId2"/>
              </a:rPr>
              <a:t>http://www.kirkonkello.fi/millainen-on-yhteinen-mutta-paikallinen-visuaalinen-ilme</a:t>
            </a:r>
            <a:r>
              <a:rPr lang="fi-FI" sz="1800" dirty="0" smtClean="0">
                <a:hlinkClick r:id="rId2"/>
              </a:rPr>
              <a:t>/</a:t>
            </a:r>
            <a:endParaRPr lang="fi-FI" sz="1800" dirty="0" smtClean="0"/>
          </a:p>
          <a:p>
            <a:pPr marL="609600" lvl="1" indent="-342900">
              <a:buFont typeface="+mj-lt"/>
              <a:buAutoNum type="alphaLcParenR"/>
            </a:pPr>
            <a:r>
              <a:rPr lang="fi-FI" sz="1800" b="1" dirty="0" smtClean="0"/>
              <a:t>Väri: </a:t>
            </a:r>
            <a:r>
              <a:rPr lang="fi-FI" sz="1800" dirty="0" smtClean="0"/>
              <a:t>Millainen on seurakuntanne värimaailma </a:t>
            </a:r>
            <a:r>
              <a:rPr lang="fi-FI" sz="1800" dirty="0"/>
              <a:t>(pääväri, tehosteväri</a:t>
            </a:r>
            <a:r>
              <a:rPr lang="fi-FI" sz="1800" dirty="0" smtClean="0"/>
              <a:t>)?</a:t>
            </a:r>
            <a:endParaRPr lang="fi-FI" sz="1800" dirty="0"/>
          </a:p>
          <a:p>
            <a:pPr marL="609600" lvl="1" indent="-342900">
              <a:buFont typeface="+mj-lt"/>
              <a:buAutoNum type="alphaLcParenR"/>
            </a:pPr>
            <a:r>
              <a:rPr lang="fi-FI" sz="1800" b="1" dirty="0" smtClean="0"/>
              <a:t>Logo: </a:t>
            </a:r>
            <a:r>
              <a:rPr lang="fi-FI" sz="1800" dirty="0" smtClean="0"/>
              <a:t>Jos </a:t>
            </a:r>
            <a:r>
              <a:rPr lang="fi-FI" sz="1800" dirty="0"/>
              <a:t>on -&gt; </a:t>
            </a:r>
            <a:r>
              <a:rPr lang="fi-FI" sz="1800" dirty="0" smtClean="0"/>
              <a:t>SVG-formaattiin</a:t>
            </a:r>
            <a:r>
              <a:rPr lang="fi-FI" sz="1800" dirty="0"/>
              <a:t>. Jos ei onnistu, niin siirtyykö seurakunta Martti-logoon eli seurakunnan/yhtymän nimi Martti-fontilla + yläviiteristi?</a:t>
            </a:r>
          </a:p>
          <a:p>
            <a:pPr marL="609600" lvl="1" indent="-342900">
              <a:buFont typeface="+mj-lt"/>
              <a:buAutoNum type="alphaLcParenR"/>
            </a:pPr>
            <a:r>
              <a:rPr lang="fi-FI" sz="1800" b="1" dirty="0" smtClean="0"/>
              <a:t>Pääkuva: </a:t>
            </a:r>
            <a:r>
              <a:rPr lang="fi-FI" sz="1800" dirty="0" smtClean="0"/>
              <a:t>Pääkuvan </a:t>
            </a:r>
            <a:r>
              <a:rPr lang="fi-FI" sz="1800" dirty="0"/>
              <a:t>eli etusivun kuvan valinta: Valitkaa/kuvatkaa laadukas päävalokuva etusivun taustalle + ”varastoon” muita pääkuvia </a:t>
            </a:r>
            <a:r>
              <a:rPr lang="fi-FI" sz="1800" dirty="0" smtClean="0"/>
              <a:t>vaihdettavaksi. Ks. </a:t>
            </a:r>
            <a:r>
              <a:rPr lang="fi-FI" sz="1800" dirty="0"/>
              <a:t>v</a:t>
            </a:r>
            <a:r>
              <a:rPr lang="fi-FI" sz="1800" dirty="0" smtClean="0"/>
              <a:t>inkkejä blogista</a:t>
            </a:r>
            <a:r>
              <a:rPr lang="fi-FI" sz="1800" dirty="0"/>
              <a:t>: </a:t>
            </a:r>
            <a:r>
              <a:rPr lang="fi-FI" sz="1800" dirty="0">
                <a:hlinkClick r:id="rId3"/>
              </a:rPr>
              <a:t>http://www.kirkonkello.fi/paakuva-luo-tunnelman-koko-verkkosivustolle</a:t>
            </a:r>
            <a:r>
              <a:rPr lang="fi-FI" dirty="0" smtClean="0">
                <a:hlinkClick r:id="rId3"/>
              </a:rPr>
              <a:t>/</a:t>
            </a:r>
            <a:r>
              <a:rPr lang="fi-FI" dirty="0" smtClean="0"/>
              <a:t> </a:t>
            </a:r>
            <a:endParaRPr lang="fi-FI" dirty="0"/>
          </a:p>
          <a:p>
            <a:endParaRPr lang="fi-FI" dirty="0"/>
          </a:p>
        </p:txBody>
      </p:sp>
    </p:spTree>
    <p:extLst>
      <p:ext uri="{BB962C8B-B14F-4D97-AF65-F5344CB8AC3E}">
        <p14:creationId xmlns:p14="http://schemas.microsoft.com/office/powerpoint/2010/main" val="19776572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Sisällöt </a:t>
            </a:r>
            <a:br>
              <a:rPr lang="fi-FI" dirty="0" smtClean="0"/>
            </a:br>
            <a:r>
              <a:rPr lang="fi-FI" dirty="0" smtClean="0"/>
              <a:t>(</a:t>
            </a:r>
            <a:r>
              <a:rPr lang="fi-FI" dirty="0"/>
              <a:t>tekstit, valokuvat, videot, </a:t>
            </a:r>
            <a:r>
              <a:rPr lang="fi-FI" dirty="0" err="1"/>
              <a:t>some</a:t>
            </a:r>
            <a:r>
              <a:rPr lang="fi-FI" dirty="0"/>
              <a:t>, blogit jne.)</a:t>
            </a:r>
          </a:p>
        </p:txBody>
      </p:sp>
      <p:sp>
        <p:nvSpPr>
          <p:cNvPr id="3" name="Sisällön paikkamerkki 2"/>
          <p:cNvSpPr>
            <a:spLocks noGrp="1"/>
          </p:cNvSpPr>
          <p:nvPr>
            <p:ph idx="1"/>
          </p:nvPr>
        </p:nvSpPr>
        <p:spPr/>
        <p:txBody>
          <a:bodyPr/>
          <a:lstStyle/>
          <a:p>
            <a:r>
              <a:rPr lang="fi-FI" dirty="0"/>
              <a:t>Pohtikaa sisältöjä seurakunnassa ja/tai seurakunnissa. Muistakaa päättää olennaiset asiat kunkin seurakunnan, kappeliseurakunnan tms. osalta!</a:t>
            </a:r>
          </a:p>
          <a:p>
            <a:r>
              <a:rPr lang="fi-FI" dirty="0" smtClean="0"/>
              <a:t>Ks. erillinen dia kustakin</a:t>
            </a:r>
          </a:p>
          <a:p>
            <a:pPr lvl="1"/>
            <a:r>
              <a:rPr lang="fi-FI" dirty="0"/>
              <a:t>Henkilöstön yhteystiedot ja tilatiedot </a:t>
            </a:r>
          </a:p>
          <a:p>
            <a:pPr lvl="1"/>
            <a:r>
              <a:rPr lang="fi-FI" dirty="0"/>
              <a:t>Yhteiset ja paikalliset sisällöt uudella verkkosivustolla</a:t>
            </a:r>
          </a:p>
          <a:p>
            <a:pPr lvl="1"/>
            <a:r>
              <a:rPr lang="fi-FI" dirty="0"/>
              <a:t>Nykyiset sisällöt omalla verkkosivustollanne</a:t>
            </a:r>
          </a:p>
          <a:p>
            <a:pPr lvl="1"/>
            <a:r>
              <a:rPr lang="fi-FI" dirty="0"/>
              <a:t>Uusien sisältöjen luominen ja </a:t>
            </a:r>
            <a:r>
              <a:rPr lang="fi-FI" dirty="0" smtClean="0"/>
              <a:t>kerääminen</a:t>
            </a:r>
            <a:endParaRPr lang="fi-FI" dirty="0"/>
          </a:p>
        </p:txBody>
      </p:sp>
    </p:spTree>
    <p:extLst>
      <p:ext uri="{BB962C8B-B14F-4D97-AF65-F5344CB8AC3E}">
        <p14:creationId xmlns:p14="http://schemas.microsoft.com/office/powerpoint/2010/main" val="38926175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a</a:t>
            </a:r>
            <a:r>
              <a:rPr lang="fi-FI" dirty="0"/>
              <a:t>) </a:t>
            </a:r>
            <a:r>
              <a:rPr lang="fi-FI" dirty="0" smtClean="0"/>
              <a:t>Henkilöstön </a:t>
            </a:r>
            <a:r>
              <a:rPr lang="fi-FI" dirty="0"/>
              <a:t>yhteystiedot ja tilatiedot </a:t>
            </a:r>
          </a:p>
        </p:txBody>
      </p:sp>
      <p:sp>
        <p:nvSpPr>
          <p:cNvPr id="3" name="Sisällön paikkamerkki 2"/>
          <p:cNvSpPr>
            <a:spLocks noGrp="1"/>
          </p:cNvSpPr>
          <p:nvPr>
            <p:ph idx="1"/>
          </p:nvPr>
        </p:nvSpPr>
        <p:spPr/>
        <p:txBody>
          <a:bodyPr/>
          <a:lstStyle/>
          <a:p>
            <a:pPr lvl="2"/>
            <a:r>
              <a:rPr lang="fi-FI" dirty="0" smtClean="0"/>
              <a:t>Mistä löytyy ajantasaisimmat yhteystiedot ja tilojen tiedot? Kuka tietoja alkaa tarkistamaan jos tarvetta?</a:t>
            </a:r>
          </a:p>
        </p:txBody>
      </p:sp>
    </p:spTree>
    <p:extLst>
      <p:ext uri="{BB962C8B-B14F-4D97-AF65-F5344CB8AC3E}">
        <p14:creationId xmlns:p14="http://schemas.microsoft.com/office/powerpoint/2010/main" val="34519412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a:t>
            </a:r>
            <a:r>
              <a:rPr lang="fi-FI" dirty="0"/>
              <a:t>b) </a:t>
            </a:r>
            <a:r>
              <a:rPr lang="fi-FI" dirty="0" smtClean="0"/>
              <a:t>Yhteiset </a:t>
            </a:r>
            <a:r>
              <a:rPr lang="fi-FI" dirty="0"/>
              <a:t>ja paikalliset sisällöt </a:t>
            </a:r>
            <a:r>
              <a:rPr lang="fi-FI" dirty="0" smtClean="0"/>
              <a:t/>
            </a:r>
            <a:br>
              <a:rPr lang="fi-FI" dirty="0" smtClean="0"/>
            </a:br>
            <a:r>
              <a:rPr lang="fi-FI" dirty="0" smtClean="0"/>
              <a:t>uudella </a:t>
            </a:r>
            <a:r>
              <a:rPr lang="fi-FI" dirty="0"/>
              <a:t>verkkosivustolla</a:t>
            </a:r>
          </a:p>
        </p:txBody>
      </p:sp>
      <p:sp>
        <p:nvSpPr>
          <p:cNvPr id="3" name="Sisällön paikkamerkki 2"/>
          <p:cNvSpPr>
            <a:spLocks noGrp="1"/>
          </p:cNvSpPr>
          <p:nvPr>
            <p:ph idx="1"/>
          </p:nvPr>
        </p:nvSpPr>
        <p:spPr/>
        <p:txBody>
          <a:bodyPr/>
          <a:lstStyle/>
          <a:p>
            <a:r>
              <a:rPr lang="fi-FI" dirty="0" smtClean="0"/>
              <a:t>Tutustukaa </a:t>
            </a:r>
            <a:r>
              <a:rPr lang="fi-FI" dirty="0"/>
              <a:t>Lukkarin yhteisiin </a:t>
            </a:r>
            <a:r>
              <a:rPr lang="fi-FI" dirty="0" smtClean="0"/>
              <a:t>sisältöihin jo Lukkaria käyttävien seurakuntien sivuilla.</a:t>
            </a:r>
            <a:endParaRPr lang="fi-FI" dirty="0"/>
          </a:p>
          <a:p>
            <a:endParaRPr lang="fi-FI" dirty="0" smtClean="0"/>
          </a:p>
          <a:p>
            <a:r>
              <a:rPr lang="fi-FI" dirty="0" smtClean="0"/>
              <a:t>Miten </a:t>
            </a:r>
            <a:r>
              <a:rPr lang="fi-FI" dirty="0"/>
              <a:t>yhteiset sisällöt istuvat osaksi sivustonne kokonaisuutta? Mitä yhteisiä sisältöjä haluaisitte sivuillenne ja millaista paikallista sisältöä teidän tarvitsee tehdä/tuottaa/syöttää niiden rinnalle?</a:t>
            </a:r>
          </a:p>
        </p:txBody>
      </p:sp>
    </p:spTree>
    <p:extLst>
      <p:ext uri="{BB962C8B-B14F-4D97-AF65-F5344CB8AC3E}">
        <p14:creationId xmlns:p14="http://schemas.microsoft.com/office/powerpoint/2010/main" val="10982627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a:t>
            </a:r>
            <a:r>
              <a:rPr lang="fi-FI" dirty="0"/>
              <a:t>c) </a:t>
            </a:r>
            <a:r>
              <a:rPr lang="fi-FI" dirty="0" smtClean="0"/>
              <a:t>Nykyisen eli vanhan sivuston </a:t>
            </a:r>
            <a:r>
              <a:rPr lang="fi-FI" dirty="0"/>
              <a:t>sisällöt </a:t>
            </a:r>
            <a:r>
              <a:rPr lang="fi-FI" dirty="0" smtClean="0"/>
              <a:t>uudella verkkosivustolla</a:t>
            </a:r>
            <a:endParaRPr lang="fi-FI" dirty="0"/>
          </a:p>
        </p:txBody>
      </p:sp>
      <p:sp>
        <p:nvSpPr>
          <p:cNvPr id="3" name="Sisällön paikkamerkki 2"/>
          <p:cNvSpPr>
            <a:spLocks noGrp="1"/>
          </p:cNvSpPr>
          <p:nvPr>
            <p:ph idx="1"/>
          </p:nvPr>
        </p:nvSpPr>
        <p:spPr/>
        <p:txBody>
          <a:bodyPr/>
          <a:lstStyle/>
          <a:p>
            <a:r>
              <a:rPr lang="fi-FI" dirty="0" smtClean="0"/>
              <a:t>Mitä </a:t>
            </a:r>
            <a:r>
              <a:rPr lang="fi-FI" dirty="0"/>
              <a:t>sisältöjä haluatte siirtää nykyiseltä sivustoltanne? </a:t>
            </a:r>
          </a:p>
          <a:p>
            <a:r>
              <a:rPr lang="fi-FI" dirty="0" smtClean="0"/>
              <a:t>Ovatko </a:t>
            </a:r>
            <a:r>
              <a:rPr lang="fi-FI" dirty="0"/>
              <a:t>nämä tiedot ajan tasalla tai vaatisivatko editointia? </a:t>
            </a:r>
          </a:p>
          <a:p>
            <a:r>
              <a:rPr lang="fi-FI" dirty="0" smtClean="0"/>
              <a:t>Pitääkö </a:t>
            </a:r>
            <a:r>
              <a:rPr lang="fi-FI" dirty="0"/>
              <a:t>joitain nykyisiä sisältöjä siirtää uuteen muotoon, esim. blogiin</a:t>
            </a:r>
            <a:r>
              <a:rPr lang="fi-FI" dirty="0" smtClean="0"/>
              <a:t>?</a:t>
            </a:r>
            <a:endParaRPr lang="fi-FI" dirty="0"/>
          </a:p>
        </p:txBody>
      </p:sp>
    </p:spTree>
    <p:extLst>
      <p:ext uri="{BB962C8B-B14F-4D97-AF65-F5344CB8AC3E}">
        <p14:creationId xmlns:p14="http://schemas.microsoft.com/office/powerpoint/2010/main" val="28431470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Aiheen esittely – miksi ja mistä keskustellaan?</a:t>
            </a:r>
            <a:endParaRPr lang="fi-FI" dirty="0"/>
          </a:p>
        </p:txBody>
      </p:sp>
      <p:sp>
        <p:nvSpPr>
          <p:cNvPr id="3" name="Sisällön paikkamerkki 2"/>
          <p:cNvSpPr>
            <a:spLocks noGrp="1"/>
          </p:cNvSpPr>
          <p:nvPr>
            <p:ph idx="1"/>
          </p:nvPr>
        </p:nvSpPr>
        <p:spPr>
          <a:xfrm>
            <a:off x="395287" y="1556792"/>
            <a:ext cx="8353425" cy="4392612"/>
          </a:xfrm>
        </p:spPr>
        <p:txBody>
          <a:bodyPr/>
          <a:lstStyle/>
          <a:p>
            <a:r>
              <a:rPr lang="fi-FI" sz="2400" dirty="0" smtClean="0"/>
              <a:t>Tämä ppt-esitys sisältää apukysymyksiä, joiden kautta seurakunnassa/yhtymässä voidaan käydä keskustelua verkkosivuston uudistamiseen liittyen.</a:t>
            </a:r>
          </a:p>
          <a:p>
            <a:r>
              <a:rPr lang="fi-FI" sz="2400" dirty="0" smtClean="0"/>
              <a:t>Aiheita on hyvä käsitellä sekä nykyhetken että tulevaisuuden toiveiden valossa.</a:t>
            </a:r>
          </a:p>
          <a:p>
            <a:r>
              <a:rPr lang="fi-FI" sz="2400" dirty="0" smtClean="0"/>
              <a:t>Keskustelua voi käydä koko työyhteisön kesken vaikkapa työntekijäkokouksen yhteydessä tai pienemmällä porukalla.</a:t>
            </a:r>
          </a:p>
          <a:p>
            <a:r>
              <a:rPr lang="fi-FI" sz="2400" dirty="0" smtClean="0"/>
              <a:t>Tavoitteena </a:t>
            </a:r>
            <a:r>
              <a:rPr lang="fi-FI" sz="2400" dirty="0" smtClean="0"/>
              <a:t>on, että keskustelun pohjalta seurakunnalle/yhtymälle muodostuu </a:t>
            </a:r>
            <a:r>
              <a:rPr lang="fi-FI" sz="2400" b="1" dirty="0" smtClean="0"/>
              <a:t>yhteinen visio ja tahtotila seurakunnan verkkotyön tulevaisuudesta</a:t>
            </a:r>
            <a:r>
              <a:rPr lang="fi-FI" sz="2400" dirty="0" smtClean="0"/>
              <a:t>.</a:t>
            </a:r>
          </a:p>
        </p:txBody>
      </p:sp>
    </p:spTree>
    <p:extLst>
      <p:ext uri="{BB962C8B-B14F-4D97-AF65-F5344CB8AC3E}">
        <p14:creationId xmlns:p14="http://schemas.microsoft.com/office/powerpoint/2010/main" val="21336045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a:t>
            </a:r>
            <a:r>
              <a:rPr lang="fi-FI" dirty="0"/>
              <a:t>d) </a:t>
            </a:r>
            <a:r>
              <a:rPr lang="fi-FI" dirty="0" smtClean="0"/>
              <a:t>Mahdollisten uusien </a:t>
            </a:r>
            <a:r>
              <a:rPr lang="fi-FI" dirty="0"/>
              <a:t>sisältöjen </a:t>
            </a:r>
            <a:r>
              <a:rPr lang="fi-FI" dirty="0" smtClean="0"/>
              <a:t>kerääminen ja luominen</a:t>
            </a:r>
            <a:endParaRPr lang="fi-FI" dirty="0"/>
          </a:p>
        </p:txBody>
      </p:sp>
      <p:sp>
        <p:nvSpPr>
          <p:cNvPr id="3" name="Sisällön paikkamerkki 2"/>
          <p:cNvSpPr>
            <a:spLocks noGrp="1"/>
          </p:cNvSpPr>
          <p:nvPr>
            <p:ph idx="1"/>
          </p:nvPr>
        </p:nvSpPr>
        <p:spPr/>
        <p:txBody>
          <a:bodyPr/>
          <a:lstStyle/>
          <a:p>
            <a:r>
              <a:rPr lang="fi-FI" dirty="0" smtClean="0"/>
              <a:t>Haluatteko </a:t>
            </a:r>
            <a:r>
              <a:rPr lang="fi-FI" dirty="0"/>
              <a:t>tuottaa uudelle verkkosivustollenne uutta sisältöä, esim. uusia valokuvia tai esittelyvideon seurakunnasta? </a:t>
            </a:r>
          </a:p>
          <a:p>
            <a:r>
              <a:rPr lang="fi-FI" dirty="0" smtClean="0"/>
              <a:t>Voisiko </a:t>
            </a:r>
            <a:r>
              <a:rPr lang="fi-FI" dirty="0"/>
              <a:t>ainakin osa näistä olla sellaista, jota kaikki seurakunnat voisivat käyttää? Muistakaa tällöin neuvotella esim. kuvien ja videoiden tekijänoikeudet sellaisiksi, että sisällöt voidaan aikanaan laittaa yhteiseen jakoon. Vastavuoroisesti voitte saada muiden seurakuntien tuottamia sisältöjä omaan käyttöönne.</a:t>
            </a:r>
          </a:p>
          <a:p>
            <a:endParaRPr lang="fi-FI" dirty="0"/>
          </a:p>
        </p:txBody>
      </p:sp>
    </p:spTree>
    <p:extLst>
      <p:ext uri="{BB962C8B-B14F-4D97-AF65-F5344CB8AC3E}">
        <p14:creationId xmlns:p14="http://schemas.microsoft.com/office/powerpoint/2010/main" val="40489019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043608"/>
            <a:ext cx="9289032" cy="8502559"/>
          </a:xfrm>
          <a:prstGeom prst="rect">
            <a:avLst/>
          </a:prstGeom>
        </p:spPr>
      </p:pic>
      <p:sp>
        <p:nvSpPr>
          <p:cNvPr id="4" name="Rektangel 3"/>
          <p:cNvSpPr/>
          <p:nvPr/>
        </p:nvSpPr>
        <p:spPr>
          <a:xfrm>
            <a:off x="-108520" y="5561856"/>
            <a:ext cx="950505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Otsikko 1"/>
          <p:cNvSpPr>
            <a:spLocks noGrp="1"/>
          </p:cNvSpPr>
          <p:nvPr>
            <p:ph type="ctrTitle"/>
          </p:nvPr>
        </p:nvSpPr>
        <p:spPr>
          <a:xfrm>
            <a:off x="395536" y="5417840"/>
            <a:ext cx="8353425" cy="1584201"/>
          </a:xfrm>
        </p:spPr>
        <p:txBody>
          <a:bodyPr/>
          <a:lstStyle/>
          <a:p>
            <a:r>
              <a:rPr lang="fi-FI" dirty="0" smtClean="0"/>
              <a:t>Miten tästä eteenpäin?</a:t>
            </a:r>
            <a:endParaRPr lang="fi-FI" dirty="0"/>
          </a:p>
        </p:txBody>
      </p:sp>
    </p:spTree>
    <p:extLst>
      <p:ext uri="{BB962C8B-B14F-4D97-AF65-F5344CB8AC3E}">
        <p14:creationId xmlns:p14="http://schemas.microsoft.com/office/powerpoint/2010/main" val="34653346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Sovitaan verkkosivuston uudistamisen aikataulusta, vastuista ja tulevista tapaamisista</a:t>
            </a:r>
            <a:endParaRPr lang="fi-FI" dirty="0"/>
          </a:p>
        </p:txBody>
      </p:sp>
      <p:sp>
        <p:nvSpPr>
          <p:cNvPr id="3" name="Sisällön paikkamerkki 2"/>
          <p:cNvSpPr>
            <a:spLocks noGrp="1"/>
          </p:cNvSpPr>
          <p:nvPr>
            <p:ph idx="1"/>
          </p:nvPr>
        </p:nvSpPr>
        <p:spPr/>
        <p:txBody>
          <a:bodyPr/>
          <a:lstStyle/>
          <a:p>
            <a:r>
              <a:rPr lang="fi-FI" dirty="0" smtClean="0"/>
              <a:t>Milloin aiheesta keskustellaan lisää?</a:t>
            </a:r>
          </a:p>
          <a:p>
            <a:r>
              <a:rPr lang="fi-FI" dirty="0" smtClean="0"/>
              <a:t>Kuka järjestää (vrt. avainhenkilö)?</a:t>
            </a:r>
          </a:p>
          <a:p>
            <a:r>
              <a:rPr lang="fi-FI" dirty="0" smtClean="0"/>
              <a:t>Milloin järjestetään työpajoja?</a:t>
            </a:r>
          </a:p>
          <a:p>
            <a:pPr lvl="1"/>
            <a:r>
              <a:rPr lang="fi-FI" dirty="0" smtClean="0"/>
              <a:t>Ensimmäisessä työpajassa keskitytään pohtimaan seurakunnan verkkosivuston käyttäjiä eli persoonia.</a:t>
            </a:r>
          </a:p>
          <a:p>
            <a:pPr lvl="1"/>
            <a:r>
              <a:rPr lang="fi-FI" dirty="0" smtClean="0"/>
              <a:t>Toisessa työpajassa opetellaan verkkoilmaisua ja valovoimaisen tapahtuman tekemistä.</a:t>
            </a:r>
          </a:p>
          <a:p>
            <a:pPr lvl="1"/>
            <a:r>
              <a:rPr lang="fi-FI" dirty="0" smtClean="0"/>
              <a:t>Materiaalit </a:t>
            </a:r>
            <a:r>
              <a:rPr lang="fi-FI" dirty="0" smtClean="0"/>
              <a:t>sivustolla lukkariohje.evl.fi</a:t>
            </a:r>
            <a:r>
              <a:rPr lang="fi-FI" dirty="0" smtClean="0"/>
              <a:t/>
            </a:r>
            <a:br>
              <a:rPr lang="fi-FI" dirty="0" smtClean="0"/>
            </a:br>
            <a:endParaRPr lang="fi-FI" dirty="0"/>
          </a:p>
        </p:txBody>
      </p:sp>
    </p:spTree>
    <p:extLst>
      <p:ext uri="{BB962C8B-B14F-4D97-AF65-F5344CB8AC3E}">
        <p14:creationId xmlns:p14="http://schemas.microsoft.com/office/powerpoint/2010/main" val="15831770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Kiitos!</a:t>
            </a:r>
            <a:br>
              <a:rPr lang="fi-FI" dirty="0" smtClean="0"/>
            </a:br>
            <a:r>
              <a:rPr lang="fi-FI" smtClean="0"/>
              <a:t/>
            </a:r>
            <a:br>
              <a:rPr lang="fi-FI" smtClean="0"/>
            </a:br>
            <a:endParaRPr lang="fi-FI" dirty="0"/>
          </a:p>
        </p:txBody>
      </p:sp>
    </p:spTree>
    <p:extLst>
      <p:ext uri="{BB962C8B-B14F-4D97-AF65-F5344CB8AC3E}">
        <p14:creationId xmlns:p14="http://schemas.microsoft.com/office/powerpoint/2010/main" val="4149903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76" y="-27384"/>
            <a:ext cx="10328076" cy="6885384"/>
          </a:xfrm>
          <a:prstGeom prst="rect">
            <a:avLst/>
          </a:prstGeom>
        </p:spPr>
      </p:pic>
      <p:sp>
        <p:nvSpPr>
          <p:cNvPr id="4" name="Rektangel 3"/>
          <p:cNvSpPr/>
          <p:nvPr/>
        </p:nvSpPr>
        <p:spPr>
          <a:xfrm>
            <a:off x="-684583" y="4941167"/>
            <a:ext cx="1044116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Otsikko 1"/>
          <p:cNvSpPr>
            <a:spLocks noGrp="1"/>
          </p:cNvSpPr>
          <p:nvPr>
            <p:ph type="ctrTitle"/>
          </p:nvPr>
        </p:nvSpPr>
        <p:spPr>
          <a:xfrm>
            <a:off x="374749" y="4797139"/>
            <a:ext cx="8353425" cy="1584201"/>
          </a:xfrm>
        </p:spPr>
        <p:txBody>
          <a:bodyPr/>
          <a:lstStyle/>
          <a:p>
            <a:r>
              <a:rPr lang="fi-FI" dirty="0" smtClean="0"/>
              <a:t>Visiot</a:t>
            </a:r>
            <a:endParaRPr lang="fi-FI" dirty="0"/>
          </a:p>
        </p:txBody>
      </p:sp>
    </p:spTree>
    <p:extLst>
      <p:ext uri="{BB962C8B-B14F-4D97-AF65-F5344CB8AC3E}">
        <p14:creationId xmlns:p14="http://schemas.microsoft.com/office/powerpoint/2010/main" val="18612914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a:t>
            </a:r>
            <a:r>
              <a:rPr lang="fi-FI" dirty="0" smtClean="0"/>
              <a:t>verkkosivusto </a:t>
            </a:r>
            <a:r>
              <a:rPr lang="fi-FI" dirty="0"/>
              <a:t>on osa olemista, toimintaa ja työtä seurakunnassanne</a:t>
            </a:r>
            <a:r>
              <a:rPr lang="fi-FI" dirty="0" smtClean="0"/>
              <a:t>?</a:t>
            </a:r>
            <a:endParaRPr lang="fi-FI" dirty="0"/>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a:t>
            </a:r>
            <a:r>
              <a:rPr lang="fi-FI" dirty="0" smtClean="0"/>
              <a:t>yksi henkilö ylläpit</a:t>
            </a:r>
            <a:r>
              <a:rPr lang="fi-FI" dirty="0" smtClean="0"/>
              <a:t>ää sen minkä ehtii</a:t>
            </a:r>
            <a:endParaRPr lang="fi-FI" dirty="0"/>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a:t>
            </a:r>
            <a:r>
              <a:rPr lang="fi-FI" dirty="0" smtClean="0"/>
              <a:t>useita aktiivisia ylläpitäjiä</a:t>
            </a:r>
            <a:endParaRPr lang="fi-FI" dirty="0"/>
          </a:p>
        </p:txBody>
      </p:sp>
    </p:spTree>
    <p:extLst>
      <p:ext uri="{BB962C8B-B14F-4D97-AF65-F5344CB8AC3E}">
        <p14:creationId xmlns:p14="http://schemas.microsoft.com/office/powerpoint/2010/main" val="28712166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ja ketkä </a:t>
            </a:r>
            <a:r>
              <a:rPr lang="fi-FI" dirty="0" smtClean="0"/>
              <a:t>käyttävät </a:t>
            </a:r>
            <a:br>
              <a:rPr lang="fi-FI" dirty="0" smtClean="0"/>
            </a:br>
            <a:r>
              <a:rPr lang="fi-FI" dirty="0" smtClean="0"/>
              <a:t>seurakunnan verkkosivustoa?</a:t>
            </a:r>
            <a:endParaRPr lang="fi-FI" dirty="0"/>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aktiiviset seurakuntalaiset seurakunnan verkko-osoitteen kautta kotikoneelta</a:t>
            </a:r>
          </a:p>
          <a:p>
            <a:pPr marL="0" indent="0">
              <a:buNone/>
            </a:pPr>
            <a:endParaRPr lang="fi-FI" dirty="0" smtClean="0"/>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kaikki kirkosta tai sen palveluista kiinnostuneet </a:t>
            </a:r>
            <a:r>
              <a:rPr lang="fi-FI" dirty="0" err="1" smtClean="0"/>
              <a:t>googlettamalla</a:t>
            </a:r>
            <a:r>
              <a:rPr lang="fi-FI" dirty="0" smtClean="0"/>
              <a:t> kännykällä</a:t>
            </a:r>
            <a:endParaRPr lang="fi-FI" dirty="0"/>
          </a:p>
        </p:txBody>
      </p:sp>
      <p:sp>
        <p:nvSpPr>
          <p:cNvPr id="7" name="Pyöristetty kuvaselitesuorakulmio 6"/>
          <p:cNvSpPr/>
          <p:nvPr/>
        </p:nvSpPr>
        <p:spPr>
          <a:xfrm>
            <a:off x="251520" y="260648"/>
            <a:ext cx="1656184" cy="1332408"/>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r>
              <a:rPr lang="fi-FI" sz="1200" dirty="0"/>
              <a:t>Vinkki! Jos seurakunnan verkkosivustolla on tehty käyttäjäkysely, mitä siitä selvisi?</a:t>
            </a:r>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973" y="4505905"/>
            <a:ext cx="2480899" cy="1656000"/>
          </a:xfrm>
          <a:prstGeom prst="rect">
            <a:avLst/>
          </a:prstGeom>
        </p:spPr>
      </p:pic>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431" y="4641462"/>
            <a:ext cx="2232248" cy="1490026"/>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278" y="3901622"/>
            <a:ext cx="1934358" cy="1450769"/>
          </a:xfrm>
          <a:prstGeom prst="rect">
            <a:avLst/>
          </a:prstGeom>
        </p:spPr>
      </p:pic>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308" y="5242358"/>
            <a:ext cx="1969561" cy="1313040"/>
          </a:xfrm>
          <a:prstGeom prst="rect">
            <a:avLst/>
          </a:prstGeom>
        </p:spPr>
      </p:pic>
    </p:spTree>
    <p:extLst>
      <p:ext uri="{BB962C8B-B14F-4D97-AF65-F5344CB8AC3E}">
        <p14:creationId xmlns:p14="http://schemas.microsoft.com/office/powerpoint/2010/main" val="285747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seurakunnan </a:t>
            </a:r>
            <a:r>
              <a:rPr lang="fi-FI" dirty="0" smtClean="0"/>
              <a:t/>
            </a:r>
            <a:br>
              <a:rPr lang="fi-FI" dirty="0" smtClean="0"/>
            </a:br>
            <a:r>
              <a:rPr lang="fi-FI" dirty="0" smtClean="0"/>
              <a:t>verkkosivustolta </a:t>
            </a:r>
            <a:r>
              <a:rPr lang="fi-FI" dirty="0"/>
              <a:t>etsitään?</a:t>
            </a:r>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Kirkon verkkopalveluiden käyttö –raportin mukaan etsityimmät ovat (2013)</a:t>
            </a:r>
          </a:p>
          <a:p>
            <a:pPr marL="1319213" lvl="3" indent="-514350">
              <a:buFont typeface="+mj-lt"/>
              <a:buAutoNum type="arabicPeriod"/>
            </a:pPr>
            <a:r>
              <a:rPr lang="fi-FI" dirty="0"/>
              <a:t>Tapahtumat</a:t>
            </a:r>
            <a:endParaRPr lang="fi-FI" b="1" i="1" dirty="0"/>
          </a:p>
          <a:p>
            <a:pPr marL="1319213" lvl="3" indent="-514350">
              <a:buFont typeface="+mj-lt"/>
              <a:buAutoNum type="arabicPeriod"/>
            </a:pPr>
            <a:r>
              <a:rPr lang="fi-FI" dirty="0" smtClean="0"/>
              <a:t>Yhteystiedot</a:t>
            </a:r>
          </a:p>
          <a:p>
            <a:pPr marL="1319213" lvl="3" indent="-514350">
              <a:buFont typeface="+mj-lt"/>
              <a:buAutoNum type="arabicPeriod"/>
            </a:pPr>
            <a:r>
              <a:rPr lang="fi-FI" dirty="0" smtClean="0"/>
              <a:t>Avoimet </a:t>
            </a:r>
            <a:r>
              <a:rPr lang="fi-FI" dirty="0"/>
              <a:t>työpaikat</a:t>
            </a:r>
          </a:p>
          <a:p>
            <a:pPr marL="1319213" lvl="3" indent="-514350">
              <a:buFont typeface="+mj-lt"/>
              <a:buAutoNum type="arabicPeriod"/>
            </a:pPr>
            <a:r>
              <a:rPr lang="fi-FI" dirty="0"/>
              <a:t>Virkatodistus</a:t>
            </a:r>
          </a:p>
          <a:p>
            <a:pPr marL="1319213" lvl="3" indent="-514350">
              <a:buFont typeface="+mj-lt"/>
              <a:buAutoNum type="arabicPeriod"/>
            </a:pPr>
            <a:r>
              <a:rPr lang="fi-FI" dirty="0"/>
              <a:t>Hautajaiset</a:t>
            </a:r>
          </a:p>
          <a:p>
            <a:pPr marL="1319213" lvl="3" indent="-514350">
              <a:buFont typeface="+mj-lt"/>
              <a:buAutoNum type="arabicPeriod"/>
            </a:pPr>
            <a:r>
              <a:rPr lang="fi-FI" dirty="0"/>
              <a:t>Rippikoulu</a:t>
            </a:r>
          </a:p>
          <a:p>
            <a:pPr marL="1319213" lvl="3" indent="-514350">
              <a:buFont typeface="+mj-lt"/>
              <a:buAutoNum type="arabicPeriod"/>
            </a:pPr>
            <a:r>
              <a:rPr lang="fi-FI" dirty="0"/>
              <a:t>Kaste</a:t>
            </a:r>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samat kuin aiemmin, mutta paljon enemmän kävijöitä sekä lisäksi uusia aiheita vaikkapa uskon ja opin sisällöistä (kuten hakusanoilla enkelit, lähimmäisenrakkaus, maailmanloppu)</a:t>
            </a:r>
            <a:endParaRPr lang="fi-FI" dirty="0"/>
          </a:p>
        </p:txBody>
      </p:sp>
      <p:sp>
        <p:nvSpPr>
          <p:cNvPr id="7" name="Pyöristetty kuvaselitesuorakulmio 6"/>
          <p:cNvSpPr/>
          <p:nvPr/>
        </p:nvSpPr>
        <p:spPr>
          <a:xfrm>
            <a:off x="251520" y="260648"/>
            <a:ext cx="1656184" cy="1332408"/>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r>
              <a:rPr lang="fi-FI" sz="1200" dirty="0"/>
              <a:t>Vinkki! Jos seurakunnan verkkosivustolla on tehty käyttäjäkysely, mitä siitä selvisi?</a:t>
            </a:r>
          </a:p>
        </p:txBody>
      </p:sp>
    </p:spTree>
    <p:extLst>
      <p:ext uri="{BB962C8B-B14F-4D97-AF65-F5344CB8AC3E}">
        <p14:creationId xmlns:p14="http://schemas.microsoft.com/office/powerpoint/2010/main" val="33745947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seurakunnan </a:t>
            </a:r>
            <a:r>
              <a:rPr lang="fi-FI" dirty="0" smtClean="0"/>
              <a:t>verkkosivusto liittyy </a:t>
            </a:r>
            <a:r>
              <a:rPr lang="fi-FI" dirty="0"/>
              <a:t>muiden toimijoiden </a:t>
            </a:r>
            <a:r>
              <a:rPr lang="fi-FI" dirty="0" smtClean="0"/>
              <a:t>sivustoihin </a:t>
            </a:r>
            <a:r>
              <a:rPr lang="fi-FI" dirty="0"/>
              <a:t>ja toimintaan?</a:t>
            </a:r>
          </a:p>
        </p:txBody>
      </p:sp>
      <p:sp>
        <p:nvSpPr>
          <p:cNvPr id="3" name="Tekstin paikkamerkki 2"/>
          <p:cNvSpPr>
            <a:spLocks noGrp="1"/>
          </p:cNvSpPr>
          <p:nvPr>
            <p:ph type="body" idx="1"/>
          </p:nvPr>
        </p:nvSpPr>
        <p:spPr/>
        <p:txBody>
          <a:bodyPr/>
          <a:lstStyle/>
          <a:p>
            <a:r>
              <a:rPr lang="fi-FI" dirty="0" smtClean="0"/>
              <a:t>NYT</a:t>
            </a:r>
            <a:endParaRPr lang="fi-FI" dirty="0"/>
          </a:p>
        </p:txBody>
      </p:sp>
      <p:sp>
        <p:nvSpPr>
          <p:cNvPr id="4" name="Sisällön paikkamerkki 3"/>
          <p:cNvSpPr>
            <a:spLocks noGrp="1"/>
          </p:cNvSpPr>
          <p:nvPr>
            <p:ph sz="half" idx="2"/>
          </p:nvPr>
        </p:nvSpPr>
        <p:spPr/>
        <p:txBody>
          <a:bodyPr/>
          <a:lstStyle/>
          <a:p>
            <a:r>
              <a:rPr lang="fi-FI" dirty="0" smtClean="0"/>
              <a:t>Esim. </a:t>
            </a:r>
          </a:p>
          <a:p>
            <a:pPr lvl="1"/>
            <a:r>
              <a:rPr lang="fi-FI" dirty="0" smtClean="0"/>
              <a:t>paikallislehteä varten tehdään tapahtumalistaus, joka viedään myös verkkosivustolle</a:t>
            </a:r>
          </a:p>
          <a:p>
            <a:pPr lvl="1"/>
            <a:r>
              <a:rPr lang="fi-FI" dirty="0" smtClean="0"/>
              <a:t>partiolaisilla on oma alasivu seurakunnan verkkosivustolla</a:t>
            </a:r>
            <a:endParaRPr lang="fi-FI" dirty="0"/>
          </a:p>
        </p:txBody>
      </p:sp>
      <p:sp>
        <p:nvSpPr>
          <p:cNvPr id="5" name="Tekstin paikkamerkki 4"/>
          <p:cNvSpPr>
            <a:spLocks noGrp="1"/>
          </p:cNvSpPr>
          <p:nvPr>
            <p:ph type="body" sz="quarter" idx="3"/>
          </p:nvPr>
        </p:nvSpPr>
        <p:spPr/>
        <p:txBody>
          <a:bodyPr/>
          <a:lstStyle/>
          <a:p>
            <a:r>
              <a:rPr lang="fi-FI" dirty="0" smtClean="0"/>
              <a:t>TULEVAISUUDESSA</a:t>
            </a:r>
            <a:endParaRPr lang="fi-FI" dirty="0"/>
          </a:p>
        </p:txBody>
      </p:sp>
      <p:sp>
        <p:nvSpPr>
          <p:cNvPr id="6" name="Sisällön paikkamerkki 5"/>
          <p:cNvSpPr>
            <a:spLocks noGrp="1"/>
          </p:cNvSpPr>
          <p:nvPr>
            <p:ph sz="quarter" idx="4"/>
          </p:nvPr>
        </p:nvSpPr>
        <p:spPr/>
        <p:txBody>
          <a:bodyPr/>
          <a:lstStyle/>
          <a:p>
            <a:r>
              <a:rPr lang="fi-FI" dirty="0" smtClean="0"/>
              <a:t>Esim. </a:t>
            </a:r>
          </a:p>
          <a:p>
            <a:pPr lvl="1"/>
            <a:r>
              <a:rPr lang="fi-FI" dirty="0" smtClean="0"/>
              <a:t>verkkosivustoa varten tehdään tapahtumakuvauksia, jotka viedään myös paikallislehteen</a:t>
            </a:r>
          </a:p>
          <a:p>
            <a:pPr lvl="1"/>
            <a:r>
              <a:rPr lang="fi-FI" dirty="0"/>
              <a:t>p</a:t>
            </a:r>
            <a:r>
              <a:rPr lang="fi-FI" dirty="0" smtClean="0"/>
              <a:t>artiolaiset alkavat pitää säännöllistä blogia, joka näkyy seurakunnan verkkosivuston etusivulla</a:t>
            </a:r>
            <a:endParaRPr lang="fi-FI" dirty="0"/>
          </a:p>
        </p:txBody>
      </p:sp>
    </p:spTree>
    <p:extLst>
      <p:ext uri="{BB962C8B-B14F-4D97-AF65-F5344CB8AC3E}">
        <p14:creationId xmlns:p14="http://schemas.microsoft.com/office/powerpoint/2010/main" val="12979038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89904"/>
          </a:xfrm>
          <a:prstGeom prst="rect">
            <a:avLst/>
          </a:prstGeom>
        </p:spPr>
      </p:pic>
      <p:sp>
        <p:nvSpPr>
          <p:cNvPr id="5" name="Rektangel 4"/>
          <p:cNvSpPr/>
          <p:nvPr/>
        </p:nvSpPr>
        <p:spPr>
          <a:xfrm>
            <a:off x="-108520" y="4725144"/>
            <a:ext cx="9505056" cy="195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Otsikko 1"/>
          <p:cNvSpPr>
            <a:spLocks noGrp="1"/>
          </p:cNvSpPr>
          <p:nvPr>
            <p:ph type="ctrTitle"/>
          </p:nvPr>
        </p:nvSpPr>
        <p:spPr>
          <a:xfrm>
            <a:off x="467544" y="5157167"/>
            <a:ext cx="8353425" cy="1584201"/>
          </a:xfrm>
        </p:spPr>
        <p:txBody>
          <a:bodyPr/>
          <a:lstStyle/>
          <a:p>
            <a:r>
              <a:rPr lang="fi-FI" dirty="0" smtClean="0"/>
              <a:t>Päätökset</a:t>
            </a:r>
            <a:br>
              <a:rPr lang="fi-FI" dirty="0" smtClean="0"/>
            </a:br>
            <a:r>
              <a:rPr lang="fi-FI" sz="2400" dirty="0" smtClean="0"/>
              <a:t>Käykää </a:t>
            </a:r>
            <a:r>
              <a:rPr lang="fi-FI" sz="2400" dirty="0"/>
              <a:t>läpi </a:t>
            </a:r>
            <a:r>
              <a:rPr lang="fi-FI" sz="2400" dirty="0" smtClean="0"/>
              <a:t>seuraavat asiat </a:t>
            </a:r>
            <a:r>
              <a:rPr lang="fi-FI" sz="2400" dirty="0"/>
              <a:t>ja sopikaa toimintatavoista </a:t>
            </a:r>
            <a:r>
              <a:rPr lang="fi-FI" sz="2400" dirty="0" smtClean="0"/>
              <a:t/>
            </a:r>
            <a:br>
              <a:rPr lang="fi-FI" sz="2400" dirty="0" smtClean="0"/>
            </a:br>
            <a:r>
              <a:rPr lang="fi-FI" sz="2400" dirty="0" smtClean="0"/>
              <a:t>omassa </a:t>
            </a:r>
            <a:r>
              <a:rPr lang="fi-FI" sz="2400" dirty="0"/>
              <a:t>seurakunnassanne/yhtymässänne.</a:t>
            </a:r>
            <a:r>
              <a:rPr lang="fi-FI" dirty="0"/>
              <a:t/>
            </a:r>
            <a:br>
              <a:rPr lang="fi-FI" dirty="0"/>
            </a:br>
            <a:endParaRPr lang="fi-FI" dirty="0"/>
          </a:p>
        </p:txBody>
      </p:sp>
    </p:spTree>
    <p:extLst>
      <p:ext uri="{BB962C8B-B14F-4D97-AF65-F5344CB8AC3E}">
        <p14:creationId xmlns:p14="http://schemas.microsoft.com/office/powerpoint/2010/main" val="29201717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Päätökset – yhteenveto aiheista</a:t>
            </a:r>
            <a:endParaRPr lang="fi-FI" dirty="0"/>
          </a:p>
        </p:txBody>
      </p:sp>
      <p:sp>
        <p:nvSpPr>
          <p:cNvPr id="3" name="Sisällön paikkamerkki 2"/>
          <p:cNvSpPr>
            <a:spLocks noGrp="1"/>
          </p:cNvSpPr>
          <p:nvPr>
            <p:ph idx="1"/>
          </p:nvPr>
        </p:nvSpPr>
        <p:spPr/>
        <p:txBody>
          <a:bodyPr/>
          <a:lstStyle/>
          <a:p>
            <a:pPr marL="1054100" lvl="2" indent="-514350">
              <a:buFont typeface="+mj-lt"/>
              <a:buAutoNum type="arabicPeriod"/>
            </a:pPr>
            <a:r>
              <a:rPr lang="fi-FI" dirty="0" smtClean="0"/>
              <a:t>Roolit</a:t>
            </a:r>
          </a:p>
          <a:p>
            <a:pPr marL="1319213" lvl="3" indent="-514350">
              <a:buFont typeface="+mj-lt"/>
              <a:buAutoNum type="alphaLcParenR"/>
            </a:pPr>
            <a:r>
              <a:rPr lang="fi-FI" dirty="0" smtClean="0"/>
              <a:t>Perustason ylläpitäjät</a:t>
            </a:r>
          </a:p>
          <a:p>
            <a:pPr marL="1319213" lvl="3" indent="-514350">
              <a:buFont typeface="+mj-lt"/>
              <a:buAutoNum type="alphaLcParenR"/>
            </a:pPr>
            <a:r>
              <a:rPr lang="fi-FI" dirty="0" smtClean="0"/>
              <a:t>Avainhenkilöt</a:t>
            </a:r>
          </a:p>
          <a:p>
            <a:pPr marL="1319213" lvl="3" indent="-514350">
              <a:buFont typeface="+mj-lt"/>
              <a:buAutoNum type="alphaLcParenR"/>
            </a:pPr>
            <a:r>
              <a:rPr lang="fi-FI" dirty="0" smtClean="0"/>
              <a:t>Päätoimittaja</a:t>
            </a:r>
          </a:p>
          <a:p>
            <a:pPr marL="1054100" lvl="2" indent="-514350">
              <a:buFont typeface="+mj-lt"/>
              <a:buAutoNum type="arabicPeriod"/>
            </a:pPr>
            <a:r>
              <a:rPr lang="fi-FI" dirty="0" smtClean="0"/>
              <a:t>Verkkosivuston osoite eli URL (+palvelin)</a:t>
            </a:r>
          </a:p>
          <a:p>
            <a:pPr marL="1054100" lvl="2" indent="-514350">
              <a:buFont typeface="+mj-lt"/>
              <a:buAutoNum type="arabicPeriod"/>
            </a:pPr>
            <a:r>
              <a:rPr lang="fi-FI" dirty="0" smtClean="0"/>
              <a:t>Grafiikka ja visuaalinen ilme</a:t>
            </a:r>
          </a:p>
          <a:p>
            <a:pPr marL="1319213" lvl="3" indent="-514350">
              <a:buFont typeface="+mj-lt"/>
              <a:buAutoNum type="alphaLcParenR"/>
            </a:pPr>
            <a:r>
              <a:rPr lang="fi-FI" dirty="0"/>
              <a:t>Väri</a:t>
            </a:r>
          </a:p>
          <a:p>
            <a:pPr marL="1319213" lvl="3" indent="-514350">
              <a:buFont typeface="+mj-lt"/>
              <a:buAutoNum type="alphaLcParenR"/>
            </a:pPr>
            <a:r>
              <a:rPr lang="fi-FI" dirty="0"/>
              <a:t>Logo</a:t>
            </a:r>
          </a:p>
          <a:p>
            <a:pPr marL="1319213" lvl="3" indent="-514350">
              <a:buFont typeface="+mj-lt"/>
              <a:buAutoNum type="alphaLcParenR"/>
            </a:pPr>
            <a:r>
              <a:rPr lang="fi-FI" dirty="0" smtClean="0"/>
              <a:t>Pääkuvat</a:t>
            </a:r>
          </a:p>
          <a:p>
            <a:pPr marL="1054100" lvl="2" indent="-514350">
              <a:buFont typeface="+mj-lt"/>
              <a:buAutoNum type="arabicPeriod"/>
            </a:pPr>
            <a:r>
              <a:rPr lang="fi-FI" dirty="0" smtClean="0"/>
              <a:t>Sisällöt</a:t>
            </a:r>
          </a:p>
          <a:p>
            <a:pPr marL="1319213" lvl="3" indent="-514350">
              <a:buFont typeface="+mj-lt"/>
              <a:buAutoNum type="alphaLcParenR"/>
            </a:pPr>
            <a:r>
              <a:rPr lang="fi-FI" dirty="0"/>
              <a:t>Henkilöstön yhteystiedot ja tilatiedot</a:t>
            </a:r>
          </a:p>
          <a:p>
            <a:pPr marL="1319213" lvl="3" indent="-514350">
              <a:buFont typeface="+mj-lt"/>
              <a:buAutoNum type="alphaLcParenR"/>
            </a:pPr>
            <a:r>
              <a:rPr lang="fi-FI" dirty="0"/>
              <a:t>Yhteiset ja paikalliset sisällöt uudella verkkosivustolla</a:t>
            </a:r>
          </a:p>
          <a:p>
            <a:pPr marL="1319213" lvl="3" indent="-514350">
              <a:buFont typeface="+mj-lt"/>
              <a:buAutoNum type="alphaLcParenR"/>
            </a:pPr>
            <a:r>
              <a:rPr lang="fi-FI" dirty="0"/>
              <a:t>Nykyisen eli vanhan sivuston sisällöt uudella verkkosivustolla</a:t>
            </a:r>
          </a:p>
          <a:p>
            <a:pPr marL="1319213" lvl="3" indent="-514350">
              <a:buFont typeface="+mj-lt"/>
              <a:buAutoNum type="alphaLcParenR"/>
            </a:pPr>
            <a:r>
              <a:rPr lang="fi-FI" dirty="0"/>
              <a:t>Mahdollisten uusien sisältöjen kerääminen ja luominen</a:t>
            </a:r>
          </a:p>
          <a:p>
            <a:pPr marL="1054100" lvl="2" indent="-514350">
              <a:buFont typeface="+mj-lt"/>
              <a:buAutoNum type="arabicPeriod"/>
            </a:pPr>
            <a:endParaRPr lang="fi-FI" dirty="0"/>
          </a:p>
          <a:p>
            <a:pPr marL="514350" indent="-514350">
              <a:buFont typeface="+mj-lt"/>
              <a:buAutoNum type="arabicPeriod"/>
            </a:pPr>
            <a:endParaRPr lang="fi-FI" dirty="0" smtClean="0"/>
          </a:p>
          <a:p>
            <a:pPr marL="514350" indent="-514350">
              <a:buFont typeface="+mj-lt"/>
              <a:buAutoNum type="arabicPeriod"/>
            </a:pPr>
            <a:endParaRPr lang="fi-FI" dirty="0"/>
          </a:p>
        </p:txBody>
      </p:sp>
    </p:spTree>
    <p:extLst>
      <p:ext uri="{BB962C8B-B14F-4D97-AF65-F5344CB8AC3E}">
        <p14:creationId xmlns:p14="http://schemas.microsoft.com/office/powerpoint/2010/main" val="16528675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irkkohallitus_malli">
  <a:themeElements>
    <a:clrScheme name="Iltarusk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Kirkkohallitus">
      <a:dk1>
        <a:srgbClr val="000000"/>
      </a:dk1>
      <a:lt1>
        <a:sysClr val="window" lastClr="FFFFFF"/>
      </a:lt1>
      <a:dk2>
        <a:srgbClr val="5A2181"/>
      </a:dk2>
      <a:lt2>
        <a:srgbClr val="FFD600"/>
      </a:lt2>
      <a:accent1>
        <a:srgbClr val="BD32BA"/>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irkkohallitus">
      <a:dk1>
        <a:srgbClr val="000000"/>
      </a:dk1>
      <a:lt1>
        <a:sysClr val="window" lastClr="FFFFFF"/>
      </a:lt1>
      <a:dk2>
        <a:srgbClr val="5A2181"/>
      </a:dk2>
      <a:lt2>
        <a:srgbClr val="FFD600"/>
      </a:lt2>
      <a:accent1>
        <a:srgbClr val="BD32BA"/>
      </a:accent1>
      <a:accent2>
        <a:srgbClr val="5A2181"/>
      </a:accent2>
      <a:accent3>
        <a:srgbClr val="0085CF"/>
      </a:accent3>
      <a:accent4>
        <a:srgbClr val="81AE38"/>
      </a:accent4>
      <a:accent5>
        <a:srgbClr val="00AF4C"/>
      </a:accent5>
      <a:accent6>
        <a:srgbClr val="FF5800"/>
      </a:accent6>
      <a:hlink>
        <a:srgbClr val="BD32BA"/>
      </a:hlink>
      <a:folHlink>
        <a:srgbClr val="5A2181"/>
      </a:folHlink>
    </a:clrScheme>
    <a:fontScheme name="Kirkkohallitus">
      <a:majorFont>
        <a:latin typeface="Martti"/>
        <a:ea typeface=""/>
        <a:cs typeface=""/>
      </a:majorFont>
      <a:minorFont>
        <a:latin typeface="Mart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kirkkohallitus_malli</Template>
  <TotalTime>330</TotalTime>
  <Words>977</Words>
  <Application>Microsoft Office PowerPoint</Application>
  <PresentationFormat>Näytössä katseltava diaesitys (4:3)</PresentationFormat>
  <Paragraphs>117</Paragraphs>
  <Slides>23</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23</vt:i4>
      </vt:variant>
    </vt:vector>
  </HeadingPairs>
  <TitlesOfParts>
    <vt:vector size="26" baseType="lpstr">
      <vt:lpstr>Arial</vt:lpstr>
      <vt:lpstr>Martti</vt:lpstr>
      <vt:lpstr>kirkkohallitus_malli</vt:lpstr>
      <vt:lpstr>Keskeiset visioitavat ja päätettävät asiat ennen Lukkarin käyttöönottoa </vt:lpstr>
      <vt:lpstr>Aiheen esittely – miksi ja mistä keskustellaan?</vt:lpstr>
      <vt:lpstr>Visiot</vt:lpstr>
      <vt:lpstr>Miten verkkosivusto on osa olemista, toimintaa ja työtä seurakunnassanne?</vt:lpstr>
      <vt:lpstr>Miten ja ketkä käyttävät  seurakunnan verkkosivustoa?</vt:lpstr>
      <vt:lpstr>Mitä seurakunnan  verkkosivustolta etsitään?</vt:lpstr>
      <vt:lpstr>Miten seurakunnan verkkosivusto liittyy muiden toimijoiden sivustoihin ja toimintaan?</vt:lpstr>
      <vt:lpstr>Päätökset Käykää läpi seuraavat asiat ja sopikaa toimintatavoista  omassa seurakunnassanne/yhtymässänne. </vt:lpstr>
      <vt:lpstr>Päätökset – yhteenveto aiheista</vt:lpstr>
      <vt:lpstr>1. Roolit: Taustaksi</vt:lpstr>
      <vt:lpstr>1. a) Ketkä tuottavat sisältöä verkkosivustolle  eli ovat perustason ylläpitäjiä?  Millaista sisältöä he tekevät ja kenelle?</vt:lpstr>
      <vt:lpstr>1. b) Kuka tai ketkä ovat verkkouudistuksen ja Lukkarin käytön seurakunta- tai yhtymätason avainhenkilöt?</vt:lpstr>
      <vt:lpstr>1. c) Kuka on verkkosivuston päätoimittaja ja vastaa viime kädessä niiden sisällöstä?</vt:lpstr>
      <vt:lpstr>2. Verkkosivuston osoite eli URL (+palvelin)</vt:lpstr>
      <vt:lpstr>3. Grafiikka ja visuaalinen ilme</vt:lpstr>
      <vt:lpstr>4. Sisällöt  (tekstit, valokuvat, videot, some, blogit jne.)</vt:lpstr>
      <vt:lpstr>4. a) Henkilöstön yhteystiedot ja tilatiedot </vt:lpstr>
      <vt:lpstr>4. b) Yhteiset ja paikalliset sisällöt  uudella verkkosivustolla</vt:lpstr>
      <vt:lpstr>4. c) Nykyisen eli vanhan sivuston sisällöt uudella verkkosivustolla</vt:lpstr>
      <vt:lpstr>4. d) Mahdollisten uusien sisältöjen kerääminen ja luominen</vt:lpstr>
      <vt:lpstr>Miten tästä eteenpäin?</vt:lpstr>
      <vt:lpstr>Sovitaan verkkosivuston uudistamisen aikataulusta, vastuista ja tulevista tapaamisista</vt:lpstr>
      <vt:lpstr>Kiitos!  </vt:lpstr>
    </vt:vector>
  </TitlesOfParts>
  <Manager>Kirkkohallitus</Manager>
  <Company>Kirkkohallitus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dc:creator>Nikkilä Seija</dc:creator>
  <cp:lastModifiedBy>Korpiaho Mervi</cp:lastModifiedBy>
  <cp:revision>35</cp:revision>
  <dcterms:created xsi:type="dcterms:W3CDTF">2012-11-21T10:59:39Z</dcterms:created>
  <dcterms:modified xsi:type="dcterms:W3CDTF">2016-07-25T13:41:17Z</dcterms:modified>
</cp:coreProperties>
</file>